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33"/>
  </p:notesMasterIdLst>
  <p:sldIdLst>
    <p:sldId id="278" r:id="rId2"/>
    <p:sldId id="495" r:id="rId3"/>
    <p:sldId id="437" r:id="rId4"/>
    <p:sldId id="434" r:id="rId5"/>
    <p:sldId id="416" r:id="rId6"/>
    <p:sldId id="427" r:id="rId7"/>
    <p:sldId id="426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7" r:id="rId17"/>
    <p:sldId id="508" r:id="rId18"/>
    <p:sldId id="509" r:id="rId19"/>
    <p:sldId id="510" r:id="rId20"/>
    <p:sldId id="511" r:id="rId21"/>
    <p:sldId id="512" r:id="rId22"/>
    <p:sldId id="471" r:id="rId23"/>
    <p:sldId id="446" r:id="rId24"/>
    <p:sldId id="496" r:id="rId25"/>
    <p:sldId id="497" r:id="rId26"/>
    <p:sldId id="489" r:id="rId27"/>
    <p:sldId id="488" r:id="rId28"/>
    <p:sldId id="513" r:id="rId29"/>
    <p:sldId id="514" r:id="rId30"/>
    <p:sldId id="315" r:id="rId31"/>
    <p:sldId id="493" r:id="rId32"/>
  </p:sldIdLst>
  <p:sldSz cx="12192000" cy="6858000"/>
  <p:notesSz cx="7010400" cy="92964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 defTabSz="932180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 algn="r" defTabSz="932180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lstStyle>
            <a:lvl1pPr defTabSz="932180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lstStyle>
            <a:lvl1pPr algn="r" defTabSz="932180" eaLnBrk="1" hangingPunct="1">
              <a:defRPr sz="1200"/>
            </a:lvl1pPr>
          </a:lstStyle>
          <a:p>
            <a:pPr marL="0" marR="0" lvl="0" indent="0" algn="r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62AE60-F190-45D1-9CEF-8A9A00FED4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38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 anchorCtr="0"/>
          <a:lstStyle/>
          <a:p>
            <a:pPr lvl="0" algn="r" defTabSz="932180" eaLnBrk="1" hangingPunct="1"/>
            <a:fld id="{9A0DB2DC-4C9A-4742-B13C-FB6460FD3503}" type="slidenum">
              <a:rPr lang="en-US" altLang="en-US" sz="1200" dirty="0"/>
              <a:t>1</a:t>
            </a:fld>
            <a:endParaRPr lang="en-US" altLang="en-US" sz="1200" dirty="0"/>
          </a:p>
        </p:txBody>
      </p:sp>
      <p:sp>
        <p:nvSpPr>
          <p:cNvPr id="512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3177" tIns="46589" rIns="93177" bIns="46589" anchor="t" anchorCtr="0"/>
          <a:lstStyle/>
          <a:p>
            <a:pPr lvl="0" eaLnBrk="1" hangingPunct="1"/>
            <a:endParaRPr lang="" altLang="en-US" dirty="0"/>
          </a:p>
        </p:txBody>
      </p:sp>
    </p:spTree>
    <p:extLst>
      <p:ext uri="{BB962C8B-B14F-4D97-AF65-F5344CB8AC3E}">
        <p14:creationId xmlns:p14="http://schemas.microsoft.com/office/powerpoint/2010/main" val="44661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3</a:t>
            </a:fld>
            <a:endParaRPr lang="en-US" altLang="en-US" dirty="0"/>
          </a:p>
        </p:txBody>
      </p:sp>
      <p:sp>
        <p:nvSpPr>
          <p:cNvPr id="1536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3</a:t>
            </a:fld>
            <a:endParaRPr lang="en-US" altLang="en-US" dirty="0"/>
          </a:p>
        </p:txBody>
      </p:sp>
      <p:sp>
        <p:nvSpPr>
          <p:cNvPr id="1536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1536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258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3177" tIns="46589" rIns="93177" bIns="46589" anchor="t" anchorCtr="0"/>
          <a:lstStyle/>
          <a:p>
            <a:pPr lvl="0"/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 anchorCtr="0"/>
          <a:lstStyle/>
          <a:p>
            <a:pPr lvl="0" algn="r" defTabSz="93218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916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3177" tIns="46589" rIns="93177" bIns="46589" anchor="t" anchorCtr="0"/>
          <a:lstStyle/>
          <a:p>
            <a:pPr lvl="0"/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 anchorCtr="0"/>
          <a:lstStyle/>
          <a:p>
            <a:pPr lvl="0" algn="r" defTabSz="93218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8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3177" tIns="46589" rIns="93177" bIns="46589" anchor="t" anchorCtr="0"/>
          <a:lstStyle/>
          <a:p>
            <a:pPr lvl="0"/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 anchorCtr="0"/>
          <a:lstStyle/>
          <a:p>
            <a:pPr lvl="0" algn="r" defTabSz="93218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699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CDF07E68-701D-4BB4-81E6-973EA0A4D45C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3467053-BC0E-43D4-B799-1E9BBCC0FB98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77148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F8645377-1918-4561-B666-93E4DAD9A3A0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88472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925DDC5D-53C6-41C6-8E44-7C653F86328A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94285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DA7B7992-2EB7-454A-B1CF-6597AB41C2EE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71453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BDC45F10-5EB1-4F37-8814-0A60368B9173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98879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CEFD7D10-528C-4D25-94FB-9205EF37C2EA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69597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5308F2F4-3A9F-44A4-8A7F-50438018D3AA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4367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94BF9514-38B0-4C0F-B45C-279B7C7B87F6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9797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FC18C374-48AE-4147-9F00-12E28EA563E1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29703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735DD5AD-BB65-49E8-B963-B4D0ADEFC287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4135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1303616E-0EC5-4D22-9E98-9BF66F36D03A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9745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B7F9F434-8472-4493-B0D0-B5ABE9CA682D}" type="datetime9">
              <a:rPr lang="en-US" altLang="en-US" sz="1000" smtClean="0"/>
              <a:t>8/30/23 8:39:54 AM</a:t>
            </a:fld>
            <a:endParaRPr lang="en-US" alt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1356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hyperlink" Target="http://www.nema.go.k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0.jpg"/><Relationship Id="rId5" Type="http://schemas.openxmlformats.org/officeDocument/2006/relationships/image" Target="../media/image27.jpg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ctrTitle"/>
          </p:nvPr>
        </p:nvSpPr>
        <p:spPr>
          <a:xfrm>
            <a:off x="766507" y="542308"/>
            <a:ext cx="10523163" cy="1509446"/>
          </a:xfrm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r>
              <a:rPr lang="en-US" altLang="en-US" sz="32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+mn-cs"/>
              </a:rPr>
              <a:t>The National Environment Management Authority</a:t>
            </a:r>
          </a:p>
        </p:txBody>
      </p:sp>
      <p:sp>
        <p:nvSpPr>
          <p:cNvPr id="4099" name="Rectangle 5"/>
          <p:cNvSpPr>
            <a:spLocks noGrp="1"/>
          </p:cNvSpPr>
          <p:nvPr>
            <p:ph type="subTitle" idx="1"/>
          </p:nvPr>
        </p:nvSpPr>
        <p:spPr>
          <a:xfrm>
            <a:off x="830892" y="3365144"/>
            <a:ext cx="10591800" cy="2737154"/>
          </a:xfrm>
          <a:ln/>
        </p:spPr>
        <p:txBody>
          <a:bodyPr vert="horz" wrap="square" lIns="91440" tIns="45720" rIns="91440" bIns="45720" anchor="t" anchorCtr="0">
            <a:noAutofit/>
          </a:bodyPr>
          <a:lstStyle/>
          <a:p>
            <a:pPr>
              <a:buSzPct val="70000"/>
            </a:pPr>
            <a:r>
              <a:rPr lang="en-US" altLang="en-US" sz="2800" b="1" dirty="0">
                <a:latin typeface="Rockwell" panose="02060603020205020403" pitchFamily="18" charset="0"/>
              </a:rPr>
              <a:t>AUTOMATION OF ENVIRONMENTAL LICENSING </a:t>
            </a:r>
          </a:p>
          <a:p>
            <a:pPr algn="ctr" eaLnBrk="1" hangingPunct="1">
              <a:lnSpc>
                <a:spcPct val="90000"/>
              </a:lnSpc>
              <a:buSzPct val="70000"/>
            </a:pPr>
            <a:r>
              <a:rPr lang="en-US" altLang="en-US" dirty="0">
                <a:latin typeface="Rockwell" panose="02060603020205020403" pitchFamily="18" charset="0"/>
              </a:rPr>
              <a:t>By</a:t>
            </a:r>
          </a:p>
          <a:p>
            <a:pPr algn="ctr" eaLnBrk="1" hangingPunct="1">
              <a:lnSpc>
                <a:spcPct val="90000"/>
              </a:lnSpc>
              <a:buSzPct val="70000"/>
            </a:pPr>
            <a:r>
              <a:rPr lang="en-US" altLang="en-US" b="1" dirty="0">
                <a:solidFill>
                  <a:schemeClr val="accent6"/>
                </a:solidFill>
                <a:latin typeface="Rockwell" panose="02060603020205020403" pitchFamily="18" charset="0"/>
              </a:rPr>
              <a:t>JOSEPH MAKAU </a:t>
            </a:r>
          </a:p>
          <a:p>
            <a:pPr algn="ctr" eaLnBrk="1" hangingPunct="1">
              <a:lnSpc>
                <a:spcPct val="90000"/>
              </a:lnSpc>
              <a:buSzPct val="70000"/>
            </a:pPr>
            <a:r>
              <a:rPr lang="en-US" altLang="en-US" b="1" dirty="0">
                <a:solidFill>
                  <a:schemeClr val="accent6"/>
                </a:solidFill>
                <a:latin typeface="Rockwell" panose="02060603020205020403" pitchFamily="18" charset="0"/>
              </a:rPr>
              <a:t>Head of EIA </a:t>
            </a:r>
          </a:p>
          <a:p>
            <a:pPr algn="ctr" eaLnBrk="1" hangingPunct="1">
              <a:lnSpc>
                <a:spcPct val="90000"/>
              </a:lnSpc>
              <a:buSzPct val="70000"/>
            </a:pPr>
            <a:endParaRPr lang="en-US" altLang="en-US" b="1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362130" y="0"/>
            <a:ext cx="1529324" cy="1605776"/>
            <a:chOff x="7239000" y="4800600"/>
            <a:chExt cx="1679975" cy="189774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54906" y="6369017"/>
            <a:ext cx="2743200" cy="365125"/>
          </a:xfrm>
        </p:spPr>
        <p:txBody>
          <a:bodyPr/>
          <a:lstStyle/>
          <a:p>
            <a:pPr eaLnBrk="1" hangingPunct="1">
              <a:defRPr/>
            </a:pPr>
            <a:fld id="{554F2ECE-CE9C-4771-B948-CF5CC584D44A}" type="datetime9">
              <a:rPr lang="en-US" altLang="en-US" sz="1000" b="1" smtClean="0">
                <a:solidFill>
                  <a:schemeClr val="tx1"/>
                </a:solidFill>
                <a:latin typeface="Rockwell" panose="02060603020205020403" pitchFamily="18" charset="0"/>
              </a:rPr>
              <a:t>8/30/23 8:39:54 AM</a:t>
            </a:fld>
            <a:endParaRPr lang="en-US" altLang="en-US" sz="10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3467053-BC0E-43D4-B799-1E9BBCC0FB98}" type="slidenum">
              <a:rPr lang="en-US" altLang="en-US" sz="1000" smtClean="0"/>
              <a:pPr eaLnBrk="1" hangingPunct="1">
                <a:defRPr/>
              </a:pPr>
              <a:t>1</a:t>
            </a:fld>
            <a:endParaRPr lang="en-US" altLang="en-US" sz="100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095353" y="6369017"/>
            <a:ext cx="4114800" cy="365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J. Makau</a:t>
            </a:r>
          </a:p>
        </p:txBody>
      </p:sp>
      <p:sp>
        <p:nvSpPr>
          <p:cNvPr id="14" name="Rectangle 4"/>
          <p:cNvSpPr txBox="1">
            <a:spLocks/>
          </p:cNvSpPr>
          <p:nvPr/>
        </p:nvSpPr>
        <p:spPr>
          <a:xfrm>
            <a:off x="766507" y="1649270"/>
            <a:ext cx="10523163" cy="1509446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3200" b="1" dirty="0">
              <a:solidFill>
                <a:srgbClr val="C0000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latin typeface="Rockwell" panose="02060603020205020403" pitchFamily="18" charset="0"/>
              </a:rPr>
              <a:t>1. Login to Licensing portal: NEMA website/ E-citizen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10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63" y="1398284"/>
            <a:ext cx="9220200" cy="46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latin typeface="Rockwell" panose="02060603020205020403" pitchFamily="18" charset="0"/>
              </a:rPr>
              <a:t>1. Login to Licensing portal: NEMA website/ E-citizen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11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63" y="1398284"/>
            <a:ext cx="9220200" cy="46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latin typeface="Rockwell" panose="02060603020205020403" pitchFamily="18" charset="0"/>
              </a:rPr>
              <a:t>1. Login to Licensing portal: NEMA website/ E-citizen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12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65964"/>
            <a:ext cx="8146025" cy="4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2. Apply for an SPR Approval click on EIA&gt;&gt;Summary Project Report (SPR) 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13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7003"/>
            <a:ext cx="9886914" cy="44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3.  Fill the Summary Project Report (SPR) Application Form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14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2931"/>
            <a:ext cx="9296400" cy="48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3.  Guidance Notes on how to Fill the SPR Application Form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15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5" y="1567751"/>
            <a:ext cx="10869245" cy="41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5. Submit successfully filled SPR Application Form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16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66584"/>
            <a:ext cx="9410700" cy="45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6. Invoice for the Applicable EIA processing and Monitoring Fees will be emailed upon submission of the form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17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5" y="1600200"/>
            <a:ext cx="10028798" cy="36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7. E-Citizen with different Payment Options 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18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99834"/>
            <a:ext cx="10744200" cy="43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8. Payment Receipt will be emailed upon successful payment of the Amount Due- EIA fees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19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81143"/>
            <a:ext cx="7849803" cy="44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600200"/>
            <a:ext cx="10014047" cy="33528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Rockwell" panose="02060603020205020403" pitchFamily="18" charset="0"/>
              </a:rPr>
              <a:t>1. What is EIA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69B896DC-7C45-4E2F-A04B-DDEE98D9B854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</a:t>
            </a:fld>
            <a:endParaRPr lang="en-US" altLang="en-US" sz="100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</p:spTree>
    <p:extLst>
      <p:ext uri="{BB962C8B-B14F-4D97-AF65-F5344CB8AC3E}">
        <p14:creationId xmlns:p14="http://schemas.microsoft.com/office/powerpoint/2010/main" val="34919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8. Acknowledgement Letter will be emailed after Receipt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20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0457"/>
            <a:ext cx="6477000" cy="387985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17" y="1520478"/>
            <a:ext cx="4064209" cy="42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Rockwell" panose="02060603020205020403" pitchFamily="18" charset="0"/>
              </a:rPr>
              <a:t>9. Within 5 days of Acknowledgement, the SPR will be reviewed and decision communicated on EMAIL 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21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9102"/>
            <a:ext cx="3817881" cy="366491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61" y="1843749"/>
            <a:ext cx="3459590" cy="351058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32" y="1703862"/>
            <a:ext cx="3562533" cy="35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7" y="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Rockwell" pitchFamily="18" charset="0"/>
              </a:rPr>
              <a:t>10. Record of Decision (</a:t>
            </a:r>
            <a:r>
              <a:rPr lang="en-US" sz="4000" b="1" dirty="0" err="1">
                <a:latin typeface="Rockwell" pitchFamily="18" charset="0"/>
              </a:rPr>
              <a:t>RoD</a:t>
            </a:r>
            <a:r>
              <a:rPr lang="en-US" sz="4000" b="1" dirty="0">
                <a:latin typeface="Rockwell" pitchFamily="18" charset="0"/>
              </a:rPr>
              <a:t>) on EIAs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>
              <a:buFont typeface="+mj-lt"/>
              <a:buAutoNum type="arabicPeriod"/>
            </a:pP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Approval</a:t>
            </a:r>
            <a:r>
              <a:rPr lang="en-US" altLang="ko-KR" dirty="0">
                <a:latin typeface="Rockwell" pitchFamily="18" charset="0"/>
                <a:ea typeface="굴림" charset="-127"/>
              </a:rPr>
              <a:t> and </a:t>
            </a: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Issuance of EIA license with </a:t>
            </a:r>
            <a:r>
              <a:rPr lang="en-US" altLang="ko-KR" dirty="0">
                <a:latin typeface="Rockwell" pitchFamily="18" charset="0"/>
                <a:ea typeface="굴림" charset="-127"/>
              </a:rPr>
              <a:t>conditions for the proposed project</a:t>
            </a:r>
          </a:p>
          <a:p>
            <a:pPr marL="609600" indent="-609600" algn="just">
              <a:buFont typeface="+mj-lt"/>
              <a:buAutoNum type="arabicPeriod"/>
            </a:pP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Issues to be addressed: </a:t>
            </a:r>
            <a:r>
              <a:rPr lang="en-US" altLang="ko-KR" dirty="0">
                <a:latin typeface="Rockwell" pitchFamily="18" charset="0"/>
                <a:ea typeface="굴림" charset="-127"/>
              </a:rPr>
              <a:t>Pend approval until the adverse comments are addressed to the satisfaction of the Authority during which the EIA processing time stops running.</a:t>
            </a:r>
          </a:p>
          <a:p>
            <a:pPr marL="609600" indent="-609600" algn="just">
              <a:buFont typeface="+mj-lt"/>
              <a:buAutoNum type="arabicPeriod"/>
            </a:pP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Upgrading</a:t>
            </a:r>
            <a:r>
              <a:rPr lang="en-US" altLang="ko-KR" dirty="0">
                <a:latin typeface="Rockwell" pitchFamily="18" charset="0"/>
                <a:ea typeface="굴림" charset="-127"/>
              </a:rPr>
              <a:t> of a </a:t>
            </a: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Project Report to EIA Study Report</a:t>
            </a:r>
            <a:r>
              <a:rPr lang="en-US" altLang="ko-KR" dirty="0">
                <a:latin typeface="Rockwell" pitchFamily="18" charset="0"/>
                <a:ea typeface="굴림" charset="-127"/>
              </a:rPr>
              <a:t> noting the uncertainties in the associated risks, controversies and complexity associated with the proposed project. </a:t>
            </a:r>
          </a:p>
          <a:p>
            <a:pPr marL="609600" indent="-609600">
              <a:buFont typeface="+mj-lt"/>
              <a:buAutoNum type="arabicPeriod"/>
            </a:pP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Reject an application</a:t>
            </a:r>
            <a:r>
              <a:rPr lang="en-US" altLang="ko-KR" dirty="0">
                <a:latin typeface="Rockwell" pitchFamily="18" charset="0"/>
                <a:ea typeface="굴림" charset="-127"/>
              </a:rPr>
              <a:t> with </a:t>
            </a: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reasons</a:t>
            </a:r>
            <a:r>
              <a:rPr lang="en-US" altLang="ko-KR" dirty="0">
                <a:latin typeface="Rockwell" pitchFamily="18" charset="0"/>
                <a:ea typeface="굴림" charset="-127"/>
              </a:rPr>
              <a:t> and </a:t>
            </a:r>
            <a:r>
              <a:rPr lang="en-US" altLang="ko-KR" dirty="0">
                <a:solidFill>
                  <a:srgbClr val="0000CC"/>
                </a:solidFill>
                <a:latin typeface="Rockwell" pitchFamily="18" charset="0"/>
                <a:ea typeface="굴림" charset="-127"/>
              </a:rPr>
              <a:t>advice on suitable and environmentally sound alternatives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30759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80506" y="5702223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8DA265FA-5A20-45D8-AC85-BE662C17B64E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08728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33528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Rockwell" panose="02060603020205020403" pitchFamily="18" charset="0"/>
              </a:rPr>
              <a:t>3. EIA Performance Analysis: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Rockwell" panose="02060603020205020403" pitchFamily="18" charset="0"/>
              </a:rPr>
              <a:t>Manual Vs Automated Licensing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B58E20D1-62E0-4586-996E-B50A39F2ECDC}" type="datetime9">
              <a:rPr lang="en-US" altLang="en-US" sz="1000" smtClean="0"/>
              <a:t>8/30/23 8:40:33 AM</a:t>
            </a:fld>
            <a:endParaRPr lang="en-US" alt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23</a:t>
            </a:fld>
            <a:endParaRPr lang="en-US" altLang="en-US" sz="100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</p:spTree>
    <p:extLst>
      <p:ext uri="{BB962C8B-B14F-4D97-AF65-F5344CB8AC3E}">
        <p14:creationId xmlns:p14="http://schemas.microsoft.com/office/powerpoint/2010/main" val="10865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-1" y="0"/>
            <a:ext cx="12149235" cy="8384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Rockwell" panose="02060603020205020403" pitchFamily="18" charset="0"/>
              </a:rPr>
              <a:t>INNOVATION AND TRANSFORMATION OF EIA LICENSING PROCESS: MANUAL VS AUTOMATION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5532EAD7-F402-4E86-B264-68AE437CA63F}" type="datetime9">
              <a:rPr lang="en-US" altLang="en-US" sz="1000" smtClean="0"/>
              <a:t>8/30/23 8:40:33 AM</a:t>
            </a:fld>
            <a:endParaRPr lang="en-US" altLang="en-US" sz="1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24</a:t>
            </a:fld>
            <a:endParaRPr lang="en-US" alt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1159058"/>
            <a:ext cx="41181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72,096</a:t>
            </a:r>
            <a:r>
              <a:rPr lang="en-US" dirty="0">
                <a:latin typeface="Rockwell" panose="02060603020205020403" pitchFamily="18" charset="0"/>
              </a:rPr>
              <a:t> EIA Reports processed in 7 years (2016-2022)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Full Automation done in 2020</a:t>
            </a:r>
          </a:p>
          <a:p>
            <a:r>
              <a:rPr lang="en-US" b="1" dirty="0">
                <a:latin typeface="Rockwell" panose="02060603020205020403" pitchFamily="18" charset="0"/>
              </a:rPr>
              <a:t>60% </a:t>
            </a:r>
            <a:r>
              <a:rPr lang="en-US" dirty="0">
                <a:latin typeface="Rockwell" panose="02060603020205020403" pitchFamily="18" charset="0"/>
              </a:rPr>
              <a:t>of all the licenses processed on line in 3 years 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b="1" dirty="0">
                <a:latin typeface="Rockwell" panose="02060603020205020403" pitchFamily="18" charset="0"/>
              </a:rPr>
              <a:t>Automation</a:t>
            </a:r>
            <a:r>
              <a:rPr lang="en-US" dirty="0">
                <a:latin typeface="Rockwell" panose="02060603020205020403" pitchFamily="18" charset="0"/>
              </a:rPr>
              <a:t> = increased Environmental Compliance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Improved public service delivery: Digital  convenient services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Improved client experience: Time and cost saving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39488"/>
            <a:ext cx="7502567" cy="41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-1" y="0"/>
            <a:ext cx="12149235" cy="8384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Rockwell" panose="02060603020205020403" pitchFamily="18" charset="0"/>
              </a:rPr>
              <a:t>INNOVATION AND TRANSFORMATION OF EIA LICENSING PROCESS: MANUAL VS AUTOMATION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5532EAD7-F402-4E86-B264-68AE437CA63F}" type="datetime9">
              <a:rPr lang="en-US" altLang="en-US" sz="1000" smtClean="0"/>
              <a:t>8/30/23 8:40:33 AM</a:t>
            </a:fld>
            <a:endParaRPr lang="en-US" altLang="en-US" sz="1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25</a:t>
            </a:fld>
            <a:endParaRPr lang="en-US" alt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6252" y="1271111"/>
            <a:ext cx="29290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Reduced Processing time for all EIA categories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Time and cost saving in regulatory approval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Enhanced </a:t>
            </a:r>
            <a:r>
              <a:rPr lang="en-US" b="1" dirty="0">
                <a:latin typeface="Rockwell" panose="02060603020205020403" pitchFamily="18" charset="0"/>
              </a:rPr>
              <a:t>Ease of Doing Business </a:t>
            </a:r>
            <a:r>
              <a:rPr lang="en-US" dirty="0">
                <a:latin typeface="Rockwell" panose="02060603020205020403" pitchFamily="18" charset="0"/>
              </a:rPr>
              <a:t>environment in Kenya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Track record keeping and monitoring </a:t>
            </a:r>
          </a:p>
          <a:p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099344"/>
            <a:ext cx="8299052" cy="4839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400" y="34127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Rockwell" panose="02060603020205020403" pitchFamily="18" charset="0"/>
              </a:rPr>
              <a:t>90%</a:t>
            </a:r>
            <a:endParaRPr lang="en-US" b="1" dirty="0">
              <a:solidFill>
                <a:srgbClr val="00B0F0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2039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Rockwell" panose="02060603020205020403" pitchFamily="18" charset="0"/>
              </a:rPr>
              <a:t>53%</a:t>
            </a:r>
            <a:endParaRPr lang="en-US" b="1" dirty="0">
              <a:solidFill>
                <a:srgbClr val="00B0F0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23830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Rockwell" panose="02060603020205020403" pitchFamily="18" charset="0"/>
              </a:rPr>
              <a:t>50%</a:t>
            </a:r>
            <a:endParaRPr lang="en-US" b="1" dirty="0">
              <a:solidFill>
                <a:srgbClr val="00B0F0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7635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45 Days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351909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Rockwell" panose="02060603020205020403" pitchFamily="18" charset="0"/>
              </a:rPr>
              <a:t>21 Days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278563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45 Days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7028" y="16202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90 Days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289307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Rockwell" panose="02060603020205020403" pitchFamily="18" charset="0"/>
              </a:rPr>
              <a:t>45 Days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392748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Rockwell" panose="02060603020205020403" pitchFamily="18" charset="0"/>
              </a:rPr>
              <a:t>5 Days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00400" y="3262411"/>
            <a:ext cx="0" cy="92858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81600" y="3154963"/>
            <a:ext cx="0" cy="62708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61196" y="2002055"/>
            <a:ext cx="1604" cy="113083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-1" y="0"/>
            <a:ext cx="12149235" cy="8384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Rockwell" panose="02060603020205020403" pitchFamily="18" charset="0"/>
              </a:rPr>
              <a:t>ANNUAL EIA PROCESSING RATE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5532EAD7-F402-4E86-B264-68AE437CA63F}" type="datetime9">
              <a:rPr lang="en-US" altLang="en-US" sz="1000" smtClean="0"/>
              <a:t>8/30/23 8:40:33 AM</a:t>
            </a:fld>
            <a:endParaRPr lang="en-US" altLang="en-US" sz="1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26</a:t>
            </a:fld>
            <a:endParaRPr lang="en-US" alt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2367" y="1188059"/>
            <a:ext cx="4111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Rockwell" panose="02060603020205020403" pitchFamily="18" charset="0"/>
              </a:rPr>
              <a:t>18 Years of EIA Practice in Kenya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Rockwell" panose="02060603020205020403" pitchFamily="18" charset="0"/>
              </a:rPr>
              <a:t>112 SR/Year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Rockwell" panose="02060603020205020403" pitchFamily="18" charset="0"/>
              </a:rPr>
              <a:t>4,432 CPR/Year</a:t>
            </a:r>
          </a:p>
          <a:p>
            <a:pPr algn="just"/>
            <a:endParaRPr lang="en-GB" dirty="0">
              <a:latin typeface="Rockwell" panose="02060603020205020403" pitchFamily="18" charset="0"/>
            </a:endParaRPr>
          </a:p>
          <a:p>
            <a:pPr algn="just"/>
            <a:r>
              <a:rPr lang="en-GB" b="1" dirty="0">
                <a:latin typeface="Rockwell" panose="02060603020205020403" pitchFamily="18" charset="0"/>
              </a:rPr>
              <a:t>3 year of SPR – 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Rockwell" panose="02060603020205020403" pitchFamily="18" charset="0"/>
              </a:rPr>
              <a:t>5,572 SPR/Year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Rockwell" panose="020606030202050204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Rockwell" panose="02060603020205020403" pitchFamily="18" charset="0"/>
              </a:rPr>
              <a:t>EIA professional network:  Environmental Assessment Experts: </a:t>
            </a:r>
            <a:r>
              <a:rPr lang="en-GB" b="1" dirty="0">
                <a:latin typeface="Rockwell" panose="02060603020205020403" pitchFamily="18" charset="0"/>
              </a:rPr>
              <a:t>12,978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2569" r="12638"/>
          <a:stretch/>
        </p:blipFill>
        <p:spPr>
          <a:xfrm>
            <a:off x="664797" y="994351"/>
            <a:ext cx="6128565" cy="49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0" y="-27272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Rockwell" pitchFamily="18" charset="0"/>
              </a:rPr>
              <a:t>EIAs- HQs vs Regions (2021)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30759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80506" y="5702223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98" y="1501379"/>
            <a:ext cx="10522608" cy="462116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87444C58-216D-4D9C-AABA-C460DB6EBD36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61744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33528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Rockwell" panose="02060603020205020403" pitchFamily="18" charset="0"/>
              </a:rPr>
              <a:t>4. Mobil Automated Air Quality Monitoring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B58E20D1-62E0-4586-996E-B50A39F2ECDC}" type="datetime9">
              <a:rPr lang="en-US" altLang="en-US" sz="1000" smtClean="0"/>
              <a:t>8/30/23 8:40:33 AM</a:t>
            </a:fld>
            <a:endParaRPr lang="en-US" alt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28</a:t>
            </a:fld>
            <a:endParaRPr lang="en-US" altLang="en-US" sz="100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</p:spTree>
    <p:extLst>
      <p:ext uri="{BB962C8B-B14F-4D97-AF65-F5344CB8AC3E}">
        <p14:creationId xmlns:p14="http://schemas.microsoft.com/office/powerpoint/2010/main" val="31562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0" y="-27272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Rockwell" pitchFamily="18" charset="0"/>
              </a:rPr>
              <a:t>Mobile Air Quality Monitoring Laboratory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30759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80506" y="5702223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87444C58-216D-4D9C-AABA-C460DB6EBD36}" type="datetime9">
              <a:rPr lang="en-US" altLang="en-US" sz="1000" smtClean="0"/>
              <a:t>8/30/23 8:40:33 AM</a:t>
            </a:fld>
            <a:endParaRPr lang="en-US" altLang="en-US" sz="10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29</a:t>
            </a:fld>
            <a:endParaRPr lang="en-US" altLang="en-US" sz="1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>
          <a:xfrm>
            <a:off x="3962401" y="6248401"/>
            <a:ext cx="2130425" cy="4746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r" eaLnBrk="1" hangingPunct="1">
              <a:spcBef>
                <a:spcPct val="0"/>
              </a:spcBef>
              <a:buClrTx/>
              <a:buSzTx/>
              <a:buNone/>
            </a:pPr>
            <a:fld id="{BB962C8B-B14F-4D97-AF65-F5344CB8AC3E}" type="datetime1">
              <a:rPr lang="en-US" altLang="en-US" sz="1400" dirty="0"/>
              <a:pPr marL="0" indent="0" algn="r" eaLnBrk="1" hangingPunct="1">
                <a:spcBef>
                  <a:spcPct val="0"/>
                </a:spcBef>
                <a:buClrTx/>
                <a:buSzTx/>
                <a:buNone/>
              </a:pPr>
              <a:t>8/30/23</a:t>
            </a:fld>
            <a:endParaRPr lang="en-US" altLang="en-US" sz="1400" dirty="0"/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en-US" sz="2600" b="1" dirty="0">
                <a:solidFill>
                  <a:schemeClr val="bg1"/>
                </a:solidFill>
              </a:rPr>
              <a:pPr marL="0" indent="0" eaLnBrk="1" hangingPunct="1">
                <a:spcBef>
                  <a:spcPct val="0"/>
                </a:spcBef>
                <a:buClrTx/>
                <a:buSzTx/>
                <a:buNone/>
              </a:pPr>
              <a:t>3</a:t>
            </a:fld>
            <a:endParaRPr lang="en-US" altLang="en-US" sz="2600" b="1" dirty="0">
              <a:solidFill>
                <a:schemeClr val="bg1"/>
              </a:solidFill>
            </a:endParaRPr>
          </a:p>
        </p:txBody>
      </p:sp>
      <p:sp>
        <p:nvSpPr>
          <p:cNvPr id="14340" name="AutoShape 2"/>
          <p:cNvSpPr>
            <a:spLocks noGrp="1"/>
          </p:cNvSpPr>
          <p:nvPr>
            <p:ph type="title" idx="4294967295"/>
          </p:nvPr>
        </p:nvSpPr>
        <p:spPr>
          <a:xfrm>
            <a:off x="0" y="-46038"/>
            <a:ext cx="12192000" cy="118903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sz="3600" b="1" dirty="0">
                <a:latin typeface="Rockwell" panose="02060603020205020403" pitchFamily="18" charset="0"/>
              </a:rPr>
              <a:t>Definition of EIA</a:t>
            </a:r>
            <a:endParaRPr lang="en-US" altLang="en-US" sz="3600" b="1" dirty="0">
              <a:latin typeface="Rockwell" panose="02060603020205020403" pitchFamily="18" charset="0"/>
            </a:endParaRPr>
          </a:p>
        </p:txBody>
      </p:sp>
      <p:sp>
        <p:nvSpPr>
          <p:cNvPr id="4101" name="Rectangle 6"/>
          <p:cNvSpPr>
            <a:spLocks noGrp="1"/>
          </p:cNvSpPr>
          <p:nvPr>
            <p:ph type="body" idx="4294967295"/>
          </p:nvPr>
        </p:nvSpPr>
        <p:spPr>
          <a:xfrm>
            <a:off x="381000" y="1439341"/>
            <a:ext cx="10896600" cy="480060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US" altLang="en-US" dirty="0">
                <a:latin typeface="Rockwell" panose="02060603020205020403" pitchFamily="18" charset="0"/>
              </a:rPr>
              <a:t>EIA is a systematic examination to determine whether  or not a proposed project/ activity will have adverse impacts on the environment. </a:t>
            </a:r>
          </a:p>
          <a:p>
            <a:pPr lvl="1"/>
            <a:r>
              <a:rPr lang="en-US" altLang="en-US" dirty="0">
                <a:latin typeface="Rockwell" panose="02060603020205020403" pitchFamily="18" charset="0"/>
              </a:rPr>
              <a:t>It Proposes measures to </a:t>
            </a:r>
            <a:r>
              <a:rPr lang="en-US" altLang="en-US" u="sng" dirty="0">
                <a:solidFill>
                  <a:srgbClr val="00B0F0"/>
                </a:solidFill>
                <a:latin typeface="Rockwell" panose="02060603020205020403" pitchFamily="18" charset="0"/>
              </a:rPr>
              <a:t>optimize </a:t>
            </a:r>
            <a:r>
              <a:rPr lang="en-US" altLang="en-US" dirty="0">
                <a:latin typeface="Rockwell" panose="02060603020205020403" pitchFamily="18" charset="0"/>
              </a:rPr>
              <a:t>positive impacts and </a:t>
            </a:r>
            <a:r>
              <a:rPr lang="en-US" altLang="en-US" dirty="0">
                <a:solidFill>
                  <a:srgbClr val="00B0F0"/>
                </a:solidFill>
                <a:latin typeface="Rockwell" panose="02060603020205020403" pitchFamily="18" charset="0"/>
              </a:rPr>
              <a:t>mitigation </a:t>
            </a:r>
            <a:r>
              <a:rPr lang="en-US" altLang="en-US" dirty="0">
                <a:latin typeface="Rockwell" panose="02060603020205020403" pitchFamily="18" charset="0"/>
              </a:rPr>
              <a:t>measures for the negative ones.</a:t>
            </a:r>
          </a:p>
          <a:p>
            <a:pPr lvl="1"/>
            <a:endParaRPr lang="en-US" altLang="en-US" dirty="0">
              <a:latin typeface="Rockwell" panose="02060603020205020403" pitchFamily="18" charset="0"/>
            </a:endParaRPr>
          </a:p>
          <a:p>
            <a:pPr lvl="1"/>
            <a:r>
              <a:rPr lang="en-US" altLang="en-US" dirty="0">
                <a:latin typeface="Rockwell" panose="02060603020205020403" pitchFamily="18" charset="0"/>
              </a:rPr>
              <a:t>The aim is to ensure that the project is </a:t>
            </a:r>
            <a:r>
              <a:rPr lang="en-US" altLang="en-US" dirty="0">
                <a:solidFill>
                  <a:srgbClr val="0000CC"/>
                </a:solidFill>
                <a:latin typeface="Rockwell" panose="02060603020205020403" pitchFamily="18" charset="0"/>
              </a:rPr>
              <a:t>justified</a:t>
            </a:r>
            <a:r>
              <a:rPr lang="en-US" altLang="en-US" dirty="0"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B050"/>
                </a:solidFill>
                <a:latin typeface="Rockwell" panose="02060603020205020403" pitchFamily="18" charset="0"/>
              </a:rPr>
              <a:t>(environmentally), </a:t>
            </a:r>
            <a:r>
              <a:rPr lang="en-US" altLang="en-US" dirty="0">
                <a:solidFill>
                  <a:srgbClr val="0000CC"/>
                </a:solidFill>
                <a:latin typeface="Rockwell" panose="02060603020205020403" pitchFamily="18" charset="0"/>
              </a:rPr>
              <a:t>Fair</a:t>
            </a:r>
            <a:r>
              <a:rPr lang="en-US" altLang="en-US" dirty="0"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B050"/>
                </a:solidFill>
                <a:latin typeface="Rockwell" panose="02060603020205020403" pitchFamily="18" charset="0"/>
              </a:rPr>
              <a:t>(economically) </a:t>
            </a:r>
            <a:r>
              <a:rPr lang="en-US" altLang="en-US" dirty="0">
                <a:latin typeface="Rockwell" panose="02060603020205020403" pitchFamily="18" charset="0"/>
              </a:rPr>
              <a:t>and </a:t>
            </a:r>
            <a:r>
              <a:rPr lang="en-US" altLang="en-US" dirty="0">
                <a:solidFill>
                  <a:srgbClr val="0000CC"/>
                </a:solidFill>
                <a:latin typeface="Rockwell" panose="02060603020205020403" pitchFamily="18" charset="0"/>
              </a:rPr>
              <a:t>acceptable</a:t>
            </a:r>
            <a:r>
              <a:rPr lang="en-US" altLang="en-US" dirty="0"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B050"/>
                </a:solidFill>
                <a:latin typeface="Rockwell" panose="02060603020205020403" pitchFamily="18" charset="0"/>
              </a:rPr>
              <a:t>(socially and Politically?) – Ensures Sustainable development</a:t>
            </a:r>
          </a:p>
          <a:p>
            <a:pPr lvl="1"/>
            <a:endParaRPr lang="en-US" altLang="en-US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altLang="en-US" dirty="0">
                <a:solidFill>
                  <a:srgbClr val="00B050"/>
                </a:solidFill>
                <a:latin typeface="Rockwell" panose="02060603020205020403" pitchFamily="18" charset="0"/>
              </a:rPr>
              <a:t>EIA is an Environmental Sustainability mainstreaming tool in development projects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744789C1-80D9-47DB-AED5-0E00D764C511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3</a:t>
            </a:fld>
            <a:endParaRPr lang="en-US" altLang="en-US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</p:spTree>
    <p:extLst>
      <p:ext uri="{BB962C8B-B14F-4D97-AF65-F5344CB8AC3E}">
        <p14:creationId xmlns:p14="http://schemas.microsoft.com/office/powerpoint/2010/main" val="20354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95800" y="304800"/>
            <a:ext cx="1981200" cy="2209800"/>
            <a:chOff x="7239000" y="4800600"/>
            <a:chExt cx="1679975" cy="189774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845868" y="6340990"/>
            <a:ext cx="2743200" cy="365125"/>
          </a:xfrm>
        </p:spPr>
        <p:txBody>
          <a:bodyPr/>
          <a:lstStyle/>
          <a:p>
            <a:pPr eaLnBrk="1" hangingPunct="1">
              <a:defRPr/>
            </a:pPr>
            <a:fld id="{5184ECCD-F69B-40C3-B25D-5CA2C1ADFA40}" type="datetime9">
              <a:rPr lang="en-US" altLang="en-US" sz="1000" smtClean="0"/>
              <a:t>8/30/23 8:40:34 AM</a:t>
            </a:fld>
            <a:r>
              <a:rPr lang="en-US" altLang="en-US" sz="1000"/>
              <a:t> </a:t>
            </a:r>
            <a:r>
              <a:rPr lang="en-US" altLang="en-US" sz="1000" dirty="0"/>
              <a:t>J. Makau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30</a:t>
            </a:fld>
            <a:endParaRPr lang="en-US" altLang="en-US" sz="1000"/>
          </a:p>
        </p:txBody>
      </p:sp>
      <p:sp>
        <p:nvSpPr>
          <p:cNvPr id="12" name="Down Ribbon 11"/>
          <p:cNvSpPr/>
          <p:nvPr/>
        </p:nvSpPr>
        <p:spPr>
          <a:xfrm>
            <a:off x="380999" y="3189666"/>
            <a:ext cx="10363201" cy="1915734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1825" y="3796257"/>
            <a:ext cx="448154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 panose="02060603020205020403" pitchFamily="18" charset="0"/>
              </a:rPr>
              <a:t>THANK-YOU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828" y="-94271"/>
            <a:ext cx="98137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latin typeface="Rockwell" panose="02060603020205020403" pitchFamily="18" charset="0"/>
                <a:hlinkClick r:id="rId2"/>
              </a:rPr>
              <a:t>www.nema.go.ke</a:t>
            </a:r>
            <a:endParaRPr lang="en-US" sz="2800" b="1" dirty="0">
              <a:latin typeface="Rockwell" panose="02060603020205020403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800" b="1" dirty="0">
                <a:latin typeface="Rockwell" panose="02060603020205020403" pitchFamily="18" charset="0"/>
              </a:rPr>
              <a:t>dgnema@nema.go.ke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latin typeface="Rockwell" panose="02060603020205020403" pitchFamily="18" charset="0"/>
              </a:rPr>
              <a:t>@</a:t>
            </a:r>
            <a:r>
              <a:rPr lang="en-US" sz="2800" b="1" dirty="0" err="1">
                <a:latin typeface="Rockwell" panose="02060603020205020403" pitchFamily="18" charset="0"/>
              </a:rPr>
              <a:t>NemaKenya</a:t>
            </a:r>
            <a:endParaRPr lang="en-US" sz="2800" b="1" dirty="0">
              <a:latin typeface="Rockwell" panose="02060603020205020403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800" b="1" dirty="0" err="1">
                <a:latin typeface="Rockwell" panose="02060603020205020403" pitchFamily="18" charset="0"/>
              </a:rPr>
              <a:t>NemaKenya</a:t>
            </a:r>
            <a:endParaRPr lang="en-US" sz="2800" b="1" dirty="0">
              <a:latin typeface="Rockwell" panose="02060603020205020403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800" b="1" dirty="0">
                <a:latin typeface="Rockwell" panose="02060603020205020403" pitchFamily="18" charset="0"/>
              </a:rPr>
              <a:t>NEMA Kenya</a:t>
            </a:r>
          </a:p>
          <a:p>
            <a:endParaRPr lang="en-US" dirty="0"/>
          </a:p>
          <a:p>
            <a:r>
              <a:rPr lang="en-US" sz="2800" b="1" dirty="0">
                <a:latin typeface="Rockwell" panose="02060603020205020403" pitchFamily="18" charset="0"/>
              </a:rPr>
              <a:t>NEMA Kenya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" y="3353057"/>
            <a:ext cx="800772" cy="782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8" y="309702"/>
            <a:ext cx="722008" cy="725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3" y="2351018"/>
            <a:ext cx="727052" cy="72705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5738"/>
            <a:ext cx="2550017" cy="60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047412" y="5721351"/>
            <a:ext cx="1144588" cy="1133475"/>
            <a:chOff x="7239000" y="4800600"/>
            <a:chExt cx="1679975" cy="189774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8" y="1245948"/>
            <a:ext cx="830083" cy="830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123" y="4410193"/>
            <a:ext cx="817015" cy="809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" y="5339770"/>
            <a:ext cx="732419" cy="7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62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sz="3600" b="1" dirty="0">
                <a:latin typeface="Rockwell" panose="02060603020205020403" pitchFamily="18" charset="0"/>
              </a:rPr>
              <a:t>LEGAL FRAMEWORK FOR EIA/EA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ACE-FAB1-47E7-850B-E4B1D59FAB02}" type="datetime9">
              <a:rPr lang="en-US" smtClean="0"/>
              <a:t>8/30/23 8:39:55 AM</a:t>
            </a:fld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60A7-AEC4-40FB-BA3D-EBC9BBA35E4D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48" y="1061343"/>
            <a:ext cx="11333017" cy="5346644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en-US" altLang="en-US" b="1" dirty="0">
                <a:latin typeface="Rockwell" panose="02060603020205020403" pitchFamily="18" charset="0"/>
              </a:rPr>
              <a:t>Article 69(1)(F) </a:t>
            </a:r>
            <a:r>
              <a:rPr lang="en-US" altLang="en-US" dirty="0">
                <a:latin typeface="Rockwell" panose="02060603020205020403" pitchFamily="18" charset="0"/>
              </a:rPr>
              <a:t>of</a:t>
            </a:r>
            <a:r>
              <a:rPr lang="en-US" altLang="en-US" b="1" dirty="0">
                <a:latin typeface="Rockwell" panose="02060603020205020403" pitchFamily="18" charset="0"/>
              </a:rPr>
              <a:t> </a:t>
            </a:r>
            <a:r>
              <a:rPr lang="en-US" altLang="en-US" dirty="0">
                <a:latin typeface="Rockwell" panose="02060603020205020403" pitchFamily="18" charset="0"/>
              </a:rPr>
              <a:t>the Constitution of Kenya, 2010 O</a:t>
            </a:r>
            <a:r>
              <a:rPr lang="en-US" dirty="0">
                <a:latin typeface="Rockwell" panose="02060603020205020403" pitchFamily="18" charset="0"/>
              </a:rPr>
              <a:t>bligates the state to establish systems of EIA, EA and monitoring of the environment</a:t>
            </a:r>
          </a:p>
          <a:p>
            <a:pPr lvl="1" algn="just"/>
            <a:endParaRPr lang="en-US" b="1" dirty="0">
              <a:latin typeface="Rockwell" panose="02060603020205020403" pitchFamily="18" charset="0"/>
            </a:endParaRPr>
          </a:p>
          <a:p>
            <a:pPr lvl="1" algn="just"/>
            <a:r>
              <a:rPr lang="en-US" altLang="en-US" b="1" dirty="0">
                <a:latin typeface="Rockwell" panose="02060603020205020403" pitchFamily="18" charset="0"/>
              </a:rPr>
              <a:t>The Environmental Management and Co-ordination Act (EMCA) 1999, </a:t>
            </a:r>
            <a:r>
              <a:rPr lang="en-US" altLang="en-US" dirty="0">
                <a:latin typeface="Rockwell" panose="02060603020205020403" pitchFamily="18" charset="0"/>
              </a:rPr>
              <a:t>Part VI on Integrated Environmental Impact Assessment sections 58 to 67 provides for Strategic Environmental Assessment and Environmental Impact Assessment governance and procedures.</a:t>
            </a:r>
          </a:p>
          <a:p>
            <a:pPr marL="457200" lvl="1" indent="0" algn="just">
              <a:buNone/>
            </a:pPr>
            <a:endParaRPr lang="en-US" altLang="en-US" dirty="0">
              <a:latin typeface="Rockwell" panose="02060603020205020403" pitchFamily="18" charset="0"/>
            </a:endParaRPr>
          </a:p>
          <a:p>
            <a:pPr lvl="1" algn="just"/>
            <a:r>
              <a:rPr lang="en-US" altLang="en-US" b="1" dirty="0">
                <a:latin typeface="Rockwell" panose="02060603020205020403" pitchFamily="18" charset="0"/>
              </a:rPr>
              <a:t>Second Schedule of</a:t>
            </a:r>
            <a:r>
              <a:rPr lang="en-US" altLang="en-US" dirty="0">
                <a:latin typeface="Rockwell" panose="02060603020205020403" pitchFamily="18" charset="0"/>
              </a:rPr>
              <a:t> </a:t>
            </a:r>
            <a:r>
              <a:rPr lang="en-US" altLang="en-US" b="1" dirty="0">
                <a:latin typeface="Rockwell" panose="02060603020205020403" pitchFamily="18" charset="0"/>
              </a:rPr>
              <a:t>EMCA, 1999</a:t>
            </a:r>
            <a:r>
              <a:rPr lang="en-US" altLang="en-US" dirty="0">
                <a:latin typeface="Rockwell" panose="02060603020205020403" pitchFamily="18" charset="0"/>
              </a:rPr>
              <a:t>- amendment, Legal Notice 31 of 2019 </a:t>
            </a:r>
            <a:r>
              <a:rPr lang="aa-ET" altLang="en-US" dirty="0">
                <a:latin typeface="Rockwell" panose="02060603020205020403" pitchFamily="18" charset="0"/>
              </a:rPr>
              <a:t>–</a:t>
            </a:r>
            <a:r>
              <a:rPr lang="en-US" altLang="en-US" dirty="0">
                <a:latin typeface="Rockwell" panose="02060603020205020403" pitchFamily="18" charset="0"/>
              </a:rPr>
              <a:t> provide a Risk Based Categorization of projects to undergo an EIA process</a:t>
            </a:r>
          </a:p>
          <a:p>
            <a:pPr lvl="1" algn="just"/>
            <a:endParaRPr lang="en-US" altLang="en-US" dirty="0">
              <a:latin typeface="Rockwell" panose="02060603020205020403" pitchFamily="18" charset="0"/>
            </a:endParaRPr>
          </a:p>
          <a:p>
            <a:pPr lvl="1" algn="just"/>
            <a:r>
              <a:rPr lang="en-US" altLang="en-US" b="1" dirty="0">
                <a:latin typeface="Rockwell" panose="02060603020205020403" pitchFamily="18" charset="0"/>
              </a:rPr>
              <a:t>Environmental (Impact Assessment and Audit) Regulations, 2003</a:t>
            </a:r>
            <a:r>
              <a:rPr lang="en-US" altLang="en-US" dirty="0">
                <a:latin typeface="Rockwell" panose="02060603020205020403" pitchFamily="18" charset="0"/>
              </a:rPr>
              <a:t> </a:t>
            </a:r>
            <a:r>
              <a:rPr lang="aa-ET" altLang="en-US" dirty="0">
                <a:latin typeface="Rockwell" panose="02060603020205020403" pitchFamily="18" charset="0"/>
              </a:rPr>
              <a:t>–</a:t>
            </a:r>
            <a:r>
              <a:rPr lang="en-US" altLang="en-US" dirty="0">
                <a:latin typeface="Rockwell" panose="02060603020205020403" pitchFamily="18" charset="0"/>
              </a:rPr>
              <a:t> operationalizes EMCA, 1999 provisions for EIA/EA</a:t>
            </a:r>
          </a:p>
          <a:p>
            <a:pPr lvl="1" algn="just"/>
            <a:endParaRPr lang="en-US" altLang="en-US" dirty="0">
              <a:latin typeface="Rockwell" panose="02060603020205020403" pitchFamily="18" charset="0"/>
            </a:endParaRPr>
          </a:p>
          <a:p>
            <a:pPr lvl="1" algn="just"/>
            <a:r>
              <a:rPr lang="en-US" altLang="en-US" dirty="0">
                <a:latin typeface="Rockwell" panose="02060603020205020403" pitchFamily="18" charset="0"/>
              </a:rPr>
              <a:t>Amendment of the EIA regulations, </a:t>
            </a:r>
            <a:r>
              <a:rPr lang="en-US" altLang="en-US" b="1" dirty="0">
                <a:latin typeface="Rockwell" panose="02060603020205020403" pitchFamily="18" charset="0"/>
              </a:rPr>
              <a:t>2019, Legal Notice No. 32 </a:t>
            </a:r>
            <a:r>
              <a:rPr lang="en-US" altLang="en-US" dirty="0">
                <a:latin typeface="Rockwell" panose="02060603020205020403" pitchFamily="18" charset="0"/>
              </a:rPr>
              <a:t>provide for processing of </a:t>
            </a:r>
            <a:r>
              <a:rPr lang="en-US" altLang="en-US" b="1" dirty="0">
                <a:latin typeface="Rockwell" panose="02060603020205020403" pitchFamily="18" charset="0"/>
              </a:rPr>
              <a:t>Summary Project Reports (SPR) </a:t>
            </a:r>
            <a:r>
              <a:rPr lang="en-US" altLang="en-US" dirty="0">
                <a:latin typeface="Rockwell" panose="02060603020205020403" pitchFamily="18" charset="0"/>
              </a:rPr>
              <a:t>for Low and medium risk project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</p:spTree>
    <p:extLst>
      <p:ext uri="{BB962C8B-B14F-4D97-AF65-F5344CB8AC3E}">
        <p14:creationId xmlns:p14="http://schemas.microsoft.com/office/powerpoint/2010/main" val="34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344400" cy="10750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>
                <a:latin typeface="Rockwell" panose="02060603020205020403" pitchFamily="18" charset="0"/>
              </a:rPr>
              <a:t>Types of EIA reports and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696"/>
            <a:ext cx="11125200" cy="4351338"/>
          </a:xfrm>
        </p:spPr>
        <p:txBody>
          <a:bodyPr>
            <a:normAutofit fontScale="95000" lnSpcReduction="10000"/>
          </a:bodyPr>
          <a:lstStyle/>
          <a:p>
            <a:pPr algn="just"/>
            <a:r>
              <a:rPr lang="en-US" b="1" dirty="0">
                <a:latin typeface="Rockwell" panose="02060603020205020403" pitchFamily="18" charset="0"/>
              </a:rPr>
              <a:t>Summary Project report: </a:t>
            </a:r>
            <a:r>
              <a:rPr lang="en-US" dirty="0">
                <a:latin typeface="Rockwell" panose="02060603020205020403" pitchFamily="18" charset="0"/>
              </a:rPr>
              <a:t>for low and medium risk projects. </a:t>
            </a:r>
            <a:r>
              <a:rPr lang="en-US" b="1" dirty="0">
                <a:latin typeface="Rockwell" panose="02060603020205020403" pitchFamily="18" charset="0"/>
              </a:rPr>
              <a:t>5 days </a:t>
            </a:r>
            <a:r>
              <a:rPr lang="en-US" dirty="0">
                <a:latin typeface="Rockwell" panose="02060603020205020403" pitchFamily="18" charset="0"/>
              </a:rPr>
              <a:t>screening and assessment for approval (R. 7 Legal Notice 32 of 2019). </a:t>
            </a:r>
          </a:p>
          <a:p>
            <a:pPr algn="just"/>
            <a:endParaRPr lang="en-US" dirty="0">
              <a:latin typeface="Rockwell" panose="02060603020205020403" pitchFamily="18" charset="0"/>
            </a:endParaRPr>
          </a:p>
          <a:p>
            <a:pPr algn="just"/>
            <a:r>
              <a:rPr lang="en-US" b="1" dirty="0">
                <a:latin typeface="Rockwell" panose="02060603020205020403" pitchFamily="18" charset="0"/>
              </a:rPr>
              <a:t>Comprehensive EIA Project Report (PR) </a:t>
            </a:r>
            <a:r>
              <a:rPr lang="en-US" dirty="0">
                <a:latin typeface="Rockwell" panose="02060603020205020403" pitchFamily="18" charset="0"/>
              </a:rPr>
              <a:t>for low and medium risk projects with significant adverse environmental impacts. </a:t>
            </a:r>
            <a:r>
              <a:rPr lang="en-US" b="1" dirty="0">
                <a:latin typeface="Rockwell" panose="02060603020205020403" pitchFamily="18" charset="0"/>
              </a:rPr>
              <a:t>21 days</a:t>
            </a:r>
            <a:r>
              <a:rPr lang="en-US" dirty="0">
                <a:latin typeface="Rockwell" panose="02060603020205020403" pitchFamily="18" charset="0"/>
              </a:rPr>
              <a:t> review for approval. </a:t>
            </a:r>
          </a:p>
          <a:p>
            <a:pPr algn="just"/>
            <a:endParaRPr lang="en-US" dirty="0">
              <a:latin typeface="Rockwell" panose="02060603020205020403" pitchFamily="18" charset="0"/>
            </a:endParaRPr>
          </a:p>
          <a:p>
            <a:pPr algn="just"/>
            <a:r>
              <a:rPr lang="en-US" b="1" dirty="0">
                <a:latin typeface="Rockwell" panose="02060603020205020403" pitchFamily="18" charset="0"/>
              </a:rPr>
              <a:t>EIA Study Report (SR)</a:t>
            </a:r>
            <a:r>
              <a:rPr lang="en-US" dirty="0">
                <a:latin typeface="Rockwell" panose="02060603020205020403" pitchFamily="18" charset="0"/>
              </a:rPr>
              <a:t>: for High risk projects as per second schedule of EMCA, 1999. </a:t>
            </a:r>
            <a:r>
              <a:rPr lang="en-US" b="1" dirty="0">
                <a:latin typeface="Rockwell" panose="02060603020205020403" pitchFamily="18" charset="0"/>
              </a:rPr>
              <a:t>60 days </a:t>
            </a:r>
            <a:r>
              <a:rPr lang="en-US" dirty="0">
                <a:latin typeface="Rockwell" panose="02060603020205020403" pitchFamily="18" charset="0"/>
              </a:rPr>
              <a:t>review for approval by the Authority.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24FB6A40-ED44-4E6E-A799-E17326F5DF08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5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33528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Rockwell" panose="02060603020205020403" pitchFamily="18" charset="0"/>
              </a:rPr>
              <a:t>2. Automation of EIA Standard Operating Procedures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1CF88E3F-4686-4944-A75D-33E9A5E3955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6</a:t>
            </a:fld>
            <a:endParaRPr lang="en-US" altLang="en-US" sz="100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</p:spTree>
    <p:extLst>
      <p:ext uri="{BB962C8B-B14F-4D97-AF65-F5344CB8AC3E}">
        <p14:creationId xmlns:p14="http://schemas.microsoft.com/office/powerpoint/2010/main" val="3259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dk1"/>
                </a:solidFill>
                <a:latin typeface="Rockwell" panose="02060603020205020403" pitchFamily="18" charset="0"/>
                <a:ea typeface="+mn-ea"/>
                <a:cs typeface="+mn-cs"/>
              </a:rPr>
              <a:t>Summary Project Reports (SPR) for low risk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67" y="1598137"/>
            <a:ext cx="11582400" cy="42211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ockwell" panose="02060603020205020403" pitchFamily="18" charset="0"/>
              </a:rPr>
              <a:t>Online submission of an Application accompanied by a Summary Project Report (SPR) and relevant attachments.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Automatic Invoicing of the applicable EIA fees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Digital payment module through E-citizen: Mobile money options, debit/Credit card payment, RTGS, Bank transfer options available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Automatic record and Referencing of the Project Report and Application: 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Electronic Correspondence: Acknowledgement letter, Review decision, Approval all generated automatically and send on email.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Online screening and assessment of the SPR. 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All SPRs are processed digitally at the 47 County offices: </a:t>
            </a:r>
          </a:p>
          <a:p>
            <a:endParaRPr lang="en-US" sz="2400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7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/>
              <a:t>J. Makau/ Marrian</a:t>
            </a:r>
          </a:p>
        </p:txBody>
      </p:sp>
    </p:spTree>
    <p:extLst>
      <p:ext uri="{BB962C8B-B14F-4D97-AF65-F5344CB8AC3E}">
        <p14:creationId xmlns:p14="http://schemas.microsoft.com/office/powerpoint/2010/main" val="3814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latin typeface="Rockwell" panose="02060603020205020403" pitchFamily="18" charset="0"/>
              </a:rPr>
              <a:t>ONLINE SPR APPLICATION USER MANUAL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8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15996"/>
            <a:ext cx="9684963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latin typeface="Rockwell" panose="02060603020205020403" pitchFamily="18" charset="0"/>
              </a:rPr>
              <a:t>1. Login to Licensing portal: NEMA website/ E-citizen</a:t>
            </a:r>
            <a:endParaRPr lang="en-US" sz="3000" b="1" dirty="0">
              <a:solidFill>
                <a:schemeClr val="dk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3276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004647" y="5701355"/>
            <a:ext cx="1144588" cy="1133475"/>
            <a:chOff x="7239000" y="4800600"/>
            <a:chExt cx="1679975" cy="18977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A25DBFE-C3A2-4266-AAFB-39BCE78DB9E9}" type="datetime9">
              <a:rPr lang="en-US" altLang="en-US" sz="1000" smtClean="0"/>
              <a:t>8/30/23 8:39:55 AM</a:t>
            </a:fld>
            <a:endParaRPr lang="en-US" alt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F17322B-37E8-4F5E-8DD4-695397DA7495}" type="slidenum">
              <a:rPr lang="en-US" altLang="en-US" sz="1000" smtClean="0"/>
              <a:pPr eaLnBrk="1" hangingPunct="1">
                <a:defRPr/>
              </a:pPr>
              <a:t>9</a:t>
            </a:fld>
            <a:endParaRPr lang="en-US" altLang="en-US" sz="10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000" dirty="0"/>
              <a:t>J. Makau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65229"/>
            <a:ext cx="8001000" cy="4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8356</TotalTime>
  <Words>1076</Words>
  <Application>Microsoft Macintosh PowerPoint</Application>
  <PresentationFormat>Widescreen</PresentationFormat>
  <Paragraphs>205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Rockwell</vt:lpstr>
      <vt:lpstr>Wingdings</vt:lpstr>
      <vt:lpstr>Default Design</vt:lpstr>
      <vt:lpstr>The National Environment Management Authority</vt:lpstr>
      <vt:lpstr>PowerPoint Presentation</vt:lpstr>
      <vt:lpstr>Definition of EIA</vt:lpstr>
      <vt:lpstr>LEGAL FRAMEWORK FOR EIA/EA </vt:lpstr>
      <vt:lpstr>Types of EIA reports and timelines</vt:lpstr>
      <vt:lpstr>PowerPoint Presentation</vt:lpstr>
      <vt:lpstr>Summary Project Reports (SPR) for low risk Projects</vt:lpstr>
      <vt:lpstr>ONLINE SPR APPLICATION USER MANUAL</vt:lpstr>
      <vt:lpstr>1. Login to Licensing portal: NEMA website/ E-citizen</vt:lpstr>
      <vt:lpstr>1. Login to Licensing portal: NEMA website/ E-citizen</vt:lpstr>
      <vt:lpstr>1. Login to Licensing portal: NEMA website/ E-citizen</vt:lpstr>
      <vt:lpstr>1. Login to Licensing portal: NEMA website/ E-citizen</vt:lpstr>
      <vt:lpstr>2. Apply for an SPR Approval click on EIA&gt;&gt;Summary Project Report (SPR) </vt:lpstr>
      <vt:lpstr>3.  Fill the Summary Project Report (SPR) Application Form</vt:lpstr>
      <vt:lpstr>3.  Guidance Notes on how to Fill the SPR Application Form</vt:lpstr>
      <vt:lpstr>5. Submit successfully filled SPR Application Form</vt:lpstr>
      <vt:lpstr>6. Invoice for the Applicable EIA processing and Monitoring Fees will be emailed upon submission of the form</vt:lpstr>
      <vt:lpstr>7. E-Citizen with different Payment Options </vt:lpstr>
      <vt:lpstr>8. Payment Receipt will be emailed upon successful payment of the Amount Due- EIA fees</vt:lpstr>
      <vt:lpstr>8. Acknowledgement Letter will be emailed after Receipt</vt:lpstr>
      <vt:lpstr>9. Within 5 days of Acknowledgement, the SPR will be reviewed and decision communicated on EMAIL </vt:lpstr>
      <vt:lpstr>10. Record of Decision (RoD) on EIAs</vt:lpstr>
      <vt:lpstr>PowerPoint Presentation</vt:lpstr>
      <vt:lpstr>INNOVATION AND TRANSFORMATION OF EIA LICENSING PROCESS: MANUAL VS AUTOMATION</vt:lpstr>
      <vt:lpstr>INNOVATION AND TRANSFORMATION OF EIA LICENSING PROCESS: MANUAL VS AUTOMATION</vt:lpstr>
      <vt:lpstr>ANNUAL EIA PROCESSING RATE</vt:lpstr>
      <vt:lpstr>EIAs- HQs vs Regions (2021)</vt:lpstr>
      <vt:lpstr>PowerPoint Presentation</vt:lpstr>
      <vt:lpstr>Mobile Air Quality Monitoring Laboratory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in Compliance and Enforcement Management</dc:title>
  <dc:creator>Zephaniah O. Ouma;Joseph Makau;Marrian Kioko</dc:creator>
  <cp:lastModifiedBy>Microsoft Office User</cp:lastModifiedBy>
  <cp:revision>488</cp:revision>
  <dcterms:created xsi:type="dcterms:W3CDTF">2007-04-07T23:26:54Z</dcterms:created>
  <dcterms:modified xsi:type="dcterms:W3CDTF">2023-08-30T05:41:24Z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