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8" r:id="rId1"/>
    <p:sldMasterId id="2147483686" r:id="rId2"/>
    <p:sldMasterId id="2147483698" r:id="rId3"/>
  </p:sldMasterIdLst>
  <p:notesMasterIdLst>
    <p:notesMasterId r:id="rId26"/>
  </p:notesMasterIdLst>
  <p:sldIdLst>
    <p:sldId id="256" r:id="rId4"/>
    <p:sldId id="280" r:id="rId5"/>
    <p:sldId id="257" r:id="rId6"/>
    <p:sldId id="265" r:id="rId7"/>
    <p:sldId id="266" r:id="rId8"/>
    <p:sldId id="267" r:id="rId9"/>
    <p:sldId id="274" r:id="rId10"/>
    <p:sldId id="260" r:id="rId11"/>
    <p:sldId id="279" r:id="rId12"/>
    <p:sldId id="261" r:id="rId13"/>
    <p:sldId id="262" r:id="rId14"/>
    <p:sldId id="275" r:id="rId15"/>
    <p:sldId id="276" r:id="rId16"/>
    <p:sldId id="268" r:id="rId17"/>
    <p:sldId id="277" r:id="rId18"/>
    <p:sldId id="270" r:id="rId19"/>
    <p:sldId id="269" r:id="rId20"/>
    <p:sldId id="278" r:id="rId21"/>
    <p:sldId id="281" r:id="rId22"/>
    <p:sldId id="271" r:id="rId23"/>
    <p:sldId id="273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0A5F85-B21B-4585-B6A1-60142984B41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DD10D6-94E3-44D6-B494-967DB52E2191}">
      <dgm:prSet phldrT="[Text]"/>
      <dgm:spPr>
        <a:xfrm rot="5400000">
          <a:off x="-289718" y="292805"/>
          <a:ext cx="1931458" cy="1352020"/>
        </a:xfrm>
        <a:prstGeom prst="chevron">
          <a:avLst/>
        </a:prstGeom>
        <a:solidFill>
          <a:srgbClr val="CC830E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oudy Old Style"/>
              <a:ea typeface="+mn-ea"/>
              <a:cs typeface="+mn-cs"/>
            </a:rPr>
            <a:t> </a:t>
          </a:r>
          <a:r>
            <a:rPr lang="en-US" dirty="0">
              <a:solidFill>
                <a:sysClr val="window" lastClr="FFFFFF"/>
              </a:solidFill>
              <a:latin typeface="Goudy Old Style"/>
              <a:ea typeface="+mn-ea"/>
              <a:cs typeface="+mn-cs"/>
            </a:rPr>
            <a:t>objective</a:t>
          </a:r>
        </a:p>
      </dgm:t>
    </dgm:pt>
    <dgm:pt modelId="{9FCA12E6-BA07-42D4-83AE-5D80D8490C59}" type="parTrans" cxnId="{6B323138-CC94-412A-BD6B-27578BE82DB0}">
      <dgm:prSet/>
      <dgm:spPr/>
      <dgm:t>
        <a:bodyPr/>
        <a:lstStyle/>
        <a:p>
          <a:endParaRPr lang="en-US"/>
        </a:p>
      </dgm:t>
    </dgm:pt>
    <dgm:pt modelId="{482D51C1-AF61-4C91-AF72-DD2461028EC4}" type="sibTrans" cxnId="{6B323138-CC94-412A-BD6B-27578BE82DB0}">
      <dgm:prSet/>
      <dgm:spPr/>
      <dgm:t>
        <a:bodyPr/>
        <a:lstStyle/>
        <a:p>
          <a:endParaRPr lang="en-US"/>
        </a:p>
      </dgm:t>
    </dgm:pt>
    <dgm:pt modelId="{BE983BF6-67B1-4F47-B6F9-6DF1CF191F09}">
      <dgm:prSet phldrT="[Text]" custT="1"/>
      <dgm:spPr>
        <a:xfrm rot="5400000">
          <a:off x="4112286" y="-2757179"/>
          <a:ext cx="1255447" cy="67759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udy Old Style"/>
              <a:ea typeface="+mn-ea"/>
              <a:cs typeface="+mn-cs"/>
            </a:rPr>
            <a:t>Establish the legal and institutional and legal framework for sustainable waste management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oudy Old Style"/>
            <a:ea typeface="+mn-ea"/>
            <a:cs typeface="+mn-cs"/>
          </a:endParaRPr>
        </a:p>
      </dgm:t>
    </dgm:pt>
    <dgm:pt modelId="{5450157B-7311-45F0-8E78-9E0B31B940B4}" type="parTrans" cxnId="{E0C140A2-3337-4AB4-8F66-4EE4B8EF62DA}">
      <dgm:prSet/>
      <dgm:spPr/>
      <dgm:t>
        <a:bodyPr/>
        <a:lstStyle/>
        <a:p>
          <a:endParaRPr lang="en-US"/>
        </a:p>
      </dgm:t>
    </dgm:pt>
    <dgm:pt modelId="{E160FB5A-2D3C-40AC-B3D2-BFBA5E9C5872}" type="sibTrans" cxnId="{E0C140A2-3337-4AB4-8F66-4EE4B8EF62DA}">
      <dgm:prSet/>
      <dgm:spPr/>
      <dgm:t>
        <a:bodyPr/>
        <a:lstStyle/>
        <a:p>
          <a:endParaRPr lang="en-US"/>
        </a:p>
      </dgm:t>
    </dgm:pt>
    <dgm:pt modelId="{839E3B44-8861-42DA-8B63-DCB814ABFF83}">
      <dgm:prSet phldrT="[Text]"/>
      <dgm:spPr>
        <a:xfrm rot="5400000">
          <a:off x="-289718" y="2033323"/>
          <a:ext cx="1931458" cy="1352020"/>
        </a:xfrm>
        <a:prstGeom prst="chevron">
          <a:avLst/>
        </a:prstGeom>
        <a:solidFill>
          <a:srgbClr val="CC830E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oudy Old Style"/>
              <a:ea typeface="+mn-ea"/>
              <a:cs typeface="+mn-cs"/>
            </a:rPr>
            <a:t>Objectives of the Act </a:t>
          </a:r>
          <a:endParaRPr lang="en-US" dirty="0">
            <a:solidFill>
              <a:sysClr val="window" lastClr="FFFFFF"/>
            </a:solidFill>
            <a:latin typeface="Goudy Old Style"/>
            <a:ea typeface="+mn-ea"/>
            <a:cs typeface="+mn-cs"/>
          </a:endParaRPr>
        </a:p>
      </dgm:t>
    </dgm:pt>
    <dgm:pt modelId="{6507A23E-8AC1-4805-B3E8-A523787E9562}" type="parTrans" cxnId="{4DDA6BDC-A7AD-4098-817A-BF8A3FAEB199}">
      <dgm:prSet/>
      <dgm:spPr/>
      <dgm:t>
        <a:bodyPr/>
        <a:lstStyle/>
        <a:p>
          <a:endParaRPr lang="en-US"/>
        </a:p>
      </dgm:t>
    </dgm:pt>
    <dgm:pt modelId="{A150F516-293C-4E36-8B63-C0A7CF9A8177}" type="sibTrans" cxnId="{4DDA6BDC-A7AD-4098-817A-BF8A3FAEB199}">
      <dgm:prSet/>
      <dgm:spPr/>
      <dgm:t>
        <a:bodyPr/>
        <a:lstStyle/>
        <a:p>
          <a:endParaRPr lang="en-US"/>
        </a:p>
      </dgm:t>
    </dgm:pt>
    <dgm:pt modelId="{C28FCAEE-4B44-4CBF-B395-44B98E933530}">
      <dgm:prSet phldrT="[Text]"/>
      <dgm:spPr>
        <a:xfrm rot="5400000">
          <a:off x="-289718" y="3773840"/>
          <a:ext cx="1931458" cy="1352020"/>
        </a:xfrm>
        <a:prstGeom prst="chevron">
          <a:avLst/>
        </a:prstGeom>
        <a:solidFill>
          <a:srgbClr val="CC830E">
            <a:hueOff val="0"/>
            <a:satOff val="0"/>
            <a:lumOff val="0"/>
            <a:alphaOff val="0"/>
          </a:srgb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ysClr val="window" lastClr="FFFFFF"/>
              </a:solidFill>
              <a:latin typeface="Goudy Old Style"/>
              <a:ea typeface="+mn-ea"/>
              <a:cs typeface="+mn-cs"/>
            </a:rPr>
            <a:t>General Principles</a:t>
          </a:r>
          <a:endParaRPr lang="en-US" dirty="0">
            <a:solidFill>
              <a:sysClr val="window" lastClr="FFFFFF"/>
            </a:solidFill>
            <a:latin typeface="Goudy Old Style"/>
            <a:ea typeface="+mn-ea"/>
            <a:cs typeface="+mn-cs"/>
          </a:endParaRPr>
        </a:p>
      </dgm:t>
    </dgm:pt>
    <dgm:pt modelId="{A904F988-8441-4329-978A-A1F8C05D8B3F}" type="parTrans" cxnId="{C194B588-3518-41E4-ACC6-4B2FBC84283F}">
      <dgm:prSet/>
      <dgm:spPr/>
      <dgm:t>
        <a:bodyPr/>
        <a:lstStyle/>
        <a:p>
          <a:endParaRPr lang="en-US"/>
        </a:p>
      </dgm:t>
    </dgm:pt>
    <dgm:pt modelId="{FA98D69C-E668-4CE0-A126-68C2FC6CE1F5}" type="sibTrans" cxnId="{C194B588-3518-41E4-ACC6-4B2FBC84283F}">
      <dgm:prSet/>
      <dgm:spPr/>
      <dgm:t>
        <a:bodyPr/>
        <a:lstStyle/>
        <a:p>
          <a:endParaRPr lang="en-US"/>
        </a:p>
      </dgm:t>
    </dgm:pt>
    <dgm:pt modelId="{CC9A5C92-55AD-4AA4-A948-4BFD4D93E55C}">
      <dgm:prSet phldrT="[Text]" custT="1"/>
      <dgm:spPr>
        <a:xfrm rot="5400000">
          <a:off x="4112286" y="723856"/>
          <a:ext cx="1255447" cy="67759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udy Old Style"/>
              <a:ea typeface="+mn-ea"/>
              <a:cs typeface="+mn-cs"/>
            </a:rPr>
            <a:t>Article 42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oudy Old Style"/>
            <a:ea typeface="+mn-ea"/>
            <a:cs typeface="+mn-cs"/>
          </a:endParaRPr>
        </a:p>
      </dgm:t>
    </dgm:pt>
    <dgm:pt modelId="{487B40FE-8AC1-4B95-8073-F8348CC3C13F}" type="parTrans" cxnId="{CA88102A-634C-4E9D-AB69-76FAED438D3B}">
      <dgm:prSet/>
      <dgm:spPr/>
      <dgm:t>
        <a:bodyPr/>
        <a:lstStyle/>
        <a:p>
          <a:endParaRPr lang="en-US"/>
        </a:p>
      </dgm:t>
    </dgm:pt>
    <dgm:pt modelId="{C02F75E3-4A8B-4F00-B0DD-3908D8D6A7CA}" type="sibTrans" cxnId="{CA88102A-634C-4E9D-AB69-76FAED438D3B}">
      <dgm:prSet/>
      <dgm:spPr/>
      <dgm:t>
        <a:bodyPr/>
        <a:lstStyle/>
        <a:p>
          <a:endParaRPr lang="en-US"/>
        </a:p>
      </dgm:t>
    </dgm:pt>
    <dgm:pt modelId="{3EDE3531-F79D-4555-A5ED-4F1FF418FA8B}">
      <dgm:prSet phldrT="[Text]" custT="1"/>
      <dgm:spPr>
        <a:xfrm rot="5400000">
          <a:off x="4112286" y="-1016661"/>
          <a:ext cx="1255447" cy="67759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Promote sustainable waste management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oudy Old Style"/>
            <a:ea typeface="+mn-ea"/>
            <a:cs typeface="+mn-cs"/>
          </a:endParaRPr>
        </a:p>
      </dgm:t>
    </dgm:pt>
    <dgm:pt modelId="{9FB84D68-65AF-4A2C-AEB7-781B8A60E1FF}" type="parTrans" cxnId="{8594A1FD-4B15-48AA-8185-FCB4F32AFCDA}">
      <dgm:prSet/>
      <dgm:spPr/>
      <dgm:t>
        <a:bodyPr/>
        <a:lstStyle/>
        <a:p>
          <a:endParaRPr lang="en-US"/>
        </a:p>
      </dgm:t>
    </dgm:pt>
    <dgm:pt modelId="{F98FF83A-AE91-406D-8AF6-C5F36187526E}" type="sibTrans" cxnId="{8594A1FD-4B15-48AA-8185-FCB4F32AFCDA}">
      <dgm:prSet/>
      <dgm:spPr/>
      <dgm:t>
        <a:bodyPr/>
        <a:lstStyle/>
        <a:p>
          <a:endParaRPr lang="en-US"/>
        </a:p>
      </dgm:t>
    </dgm:pt>
    <dgm:pt modelId="{30BFB8BD-7910-48C1-ABFA-256B16E61F18}">
      <dgm:prSet phldrT="[Text]" custT="1"/>
      <dgm:spPr>
        <a:xfrm rot="5400000">
          <a:off x="4112286" y="-2757179"/>
          <a:ext cx="1255447" cy="67759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udy Old Style"/>
              <a:ea typeface="+mn-ea"/>
              <a:cs typeface="+mn-cs"/>
            </a:rPr>
            <a:t>Realization of Article 42 of the CoK</a:t>
          </a:r>
          <a:endParaRPr lang="en-US" sz="24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oudy Old Style"/>
            <a:ea typeface="+mn-ea"/>
            <a:cs typeface="+mn-cs"/>
          </a:endParaRPr>
        </a:p>
      </dgm:t>
    </dgm:pt>
    <dgm:pt modelId="{B385B0F9-D970-4BDD-A9D6-3A1C94E800EA}" type="parTrans" cxnId="{843888CD-0692-4EB4-910D-AF28416F850F}">
      <dgm:prSet/>
      <dgm:spPr/>
      <dgm:t>
        <a:bodyPr/>
        <a:lstStyle/>
        <a:p>
          <a:endParaRPr lang="en-US"/>
        </a:p>
      </dgm:t>
    </dgm:pt>
    <dgm:pt modelId="{72F8D9B8-1AE3-447D-B434-C952B08F4CE3}" type="sibTrans" cxnId="{843888CD-0692-4EB4-910D-AF28416F850F}">
      <dgm:prSet/>
      <dgm:spPr/>
      <dgm:t>
        <a:bodyPr/>
        <a:lstStyle/>
        <a:p>
          <a:endParaRPr lang="en-US"/>
        </a:p>
      </dgm:t>
    </dgm:pt>
    <dgm:pt modelId="{1258D170-1B07-4319-A9E5-5C0057A1063D}">
      <dgm:prSet phldrT="[Text]" custT="1"/>
      <dgm:spPr>
        <a:xfrm rot="5400000">
          <a:off x="4112286" y="723856"/>
          <a:ext cx="1255447" cy="67759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udy Old Style"/>
              <a:ea typeface="+mn-ea"/>
              <a:cs typeface="+mn-cs"/>
            </a:rPr>
            <a:t>Polluter pays,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oudy Old Style"/>
            <a:ea typeface="+mn-ea"/>
            <a:cs typeface="+mn-cs"/>
          </a:endParaRPr>
        </a:p>
      </dgm:t>
    </dgm:pt>
    <dgm:pt modelId="{793A34A6-692F-413B-97CB-0207A7B729AF}" type="parTrans" cxnId="{B6488837-782F-458B-AB4E-7FADF86564E3}">
      <dgm:prSet/>
      <dgm:spPr/>
      <dgm:t>
        <a:bodyPr/>
        <a:lstStyle/>
        <a:p>
          <a:endParaRPr lang="en-US"/>
        </a:p>
      </dgm:t>
    </dgm:pt>
    <dgm:pt modelId="{B8E12974-A89C-4213-88A0-35ECFAE82068}" type="sibTrans" cxnId="{B6488837-782F-458B-AB4E-7FADF86564E3}">
      <dgm:prSet/>
      <dgm:spPr/>
      <dgm:t>
        <a:bodyPr/>
        <a:lstStyle/>
        <a:p>
          <a:endParaRPr lang="en-US"/>
        </a:p>
      </dgm:t>
    </dgm:pt>
    <dgm:pt modelId="{DB368B8D-D96A-4D13-98E6-93520A91AEB6}">
      <dgm:prSet phldrT="[Text]" custT="1"/>
      <dgm:spPr>
        <a:xfrm rot="5400000">
          <a:off x="4112286" y="723856"/>
          <a:ext cx="1255447" cy="67759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udy Old Style"/>
              <a:ea typeface="+mn-ea"/>
              <a:cs typeface="+mn-cs"/>
            </a:rPr>
            <a:t>Precautionary principle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oudy Old Style"/>
            <a:ea typeface="+mn-ea"/>
            <a:cs typeface="+mn-cs"/>
          </a:endParaRPr>
        </a:p>
      </dgm:t>
    </dgm:pt>
    <dgm:pt modelId="{2C5626A6-2B07-4511-96B3-8ABF7714F7C0}" type="parTrans" cxnId="{C0D3B9DF-1ABC-4EDD-9522-A423BB44D61B}">
      <dgm:prSet/>
      <dgm:spPr/>
      <dgm:t>
        <a:bodyPr/>
        <a:lstStyle/>
        <a:p>
          <a:endParaRPr lang="en-US"/>
        </a:p>
      </dgm:t>
    </dgm:pt>
    <dgm:pt modelId="{0E93D09E-B703-46F5-B63F-7731C8D0D158}" type="sibTrans" cxnId="{C0D3B9DF-1ABC-4EDD-9522-A423BB44D61B}">
      <dgm:prSet/>
      <dgm:spPr/>
      <dgm:t>
        <a:bodyPr/>
        <a:lstStyle/>
        <a:p>
          <a:endParaRPr lang="en-US"/>
        </a:p>
      </dgm:t>
    </dgm:pt>
    <dgm:pt modelId="{2DAF0828-5499-413E-87AD-7E542ABBE416}">
      <dgm:prSet phldrT="[Text]" custT="1"/>
      <dgm:spPr>
        <a:xfrm rot="5400000">
          <a:off x="4112286" y="723856"/>
          <a:ext cx="1255447" cy="67759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udy Old Style"/>
              <a:ea typeface="+mn-ea"/>
              <a:cs typeface="+mn-cs"/>
            </a:rPr>
            <a:t>Payment for ecosystem services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oudy Old Style"/>
            <a:ea typeface="+mn-ea"/>
            <a:cs typeface="+mn-cs"/>
          </a:endParaRPr>
        </a:p>
      </dgm:t>
    </dgm:pt>
    <dgm:pt modelId="{35DD8E26-EC1D-4E38-8847-51A2BF1DFA20}" type="parTrans" cxnId="{BA3F7DD6-9FDB-4ABE-8DEC-06E860A34246}">
      <dgm:prSet/>
      <dgm:spPr/>
      <dgm:t>
        <a:bodyPr/>
        <a:lstStyle/>
        <a:p>
          <a:endParaRPr lang="en-US"/>
        </a:p>
      </dgm:t>
    </dgm:pt>
    <dgm:pt modelId="{7BADAB9B-0D88-4C61-A2BF-285B47C8DB74}" type="sibTrans" cxnId="{BA3F7DD6-9FDB-4ABE-8DEC-06E860A34246}">
      <dgm:prSet/>
      <dgm:spPr/>
      <dgm:t>
        <a:bodyPr/>
        <a:lstStyle/>
        <a:p>
          <a:endParaRPr lang="en-US"/>
        </a:p>
      </dgm:t>
    </dgm:pt>
    <dgm:pt modelId="{581361BB-B7C2-4B7F-A1A4-EDF947B6D8AE}">
      <dgm:prSet phldrT="[Text]" custT="1"/>
      <dgm:spPr>
        <a:xfrm rot="5400000">
          <a:off x="4112286" y="723856"/>
          <a:ext cx="1255447" cy="6775979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5875" cap="rnd" cmpd="sng" algn="ctr">
          <a:solidFill>
            <a:srgbClr val="CC830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8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udy Old Style"/>
              <a:ea typeface="+mn-ea"/>
              <a:cs typeface="+mn-cs"/>
            </a:rPr>
            <a:t>Zero waste </a:t>
          </a:r>
          <a:r>
            <a:rPr lang="en-US" sz="28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Goudy Old Style"/>
              <a:ea typeface="+mn-ea"/>
              <a:cs typeface="+mn-cs"/>
            </a:rPr>
            <a:t>principle</a:t>
          </a:r>
          <a:endParaRPr lang="en-US" sz="2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Goudy Old Style"/>
            <a:ea typeface="+mn-ea"/>
            <a:cs typeface="+mn-cs"/>
          </a:endParaRPr>
        </a:p>
      </dgm:t>
    </dgm:pt>
    <dgm:pt modelId="{D3BBBD34-9A28-45CB-90B6-A26BA8C2B1D6}" type="parTrans" cxnId="{B0233B8D-5364-429C-BEDB-61BDF1A9A22C}">
      <dgm:prSet/>
      <dgm:spPr/>
      <dgm:t>
        <a:bodyPr/>
        <a:lstStyle/>
        <a:p>
          <a:endParaRPr lang="en-US"/>
        </a:p>
      </dgm:t>
    </dgm:pt>
    <dgm:pt modelId="{7C5202DD-3866-4572-BFD9-38D7C659C8CB}" type="sibTrans" cxnId="{B0233B8D-5364-429C-BEDB-61BDF1A9A22C}">
      <dgm:prSet/>
      <dgm:spPr/>
      <dgm:t>
        <a:bodyPr/>
        <a:lstStyle/>
        <a:p>
          <a:endParaRPr lang="en-US"/>
        </a:p>
      </dgm:t>
    </dgm:pt>
    <dgm:pt modelId="{B77D2EDC-B8F6-4787-B5C5-CFB548A2C67C}">
      <dgm:prSet custT="1"/>
      <dgm:spPr/>
      <dgm:t>
        <a:bodyPr/>
        <a:lstStyle/>
        <a:p>
          <a:r>
            <a: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Promote  effective delivery of waste management services </a:t>
          </a:r>
          <a:endParaRPr lang="en-US" sz="2400" dirty="0">
            <a:effectLst/>
          </a:endParaRPr>
        </a:p>
      </dgm:t>
    </dgm:pt>
    <dgm:pt modelId="{33F2AD42-5226-4F16-ABB7-C5B298B0C020}" type="parTrans" cxnId="{FD2FAF85-3B99-4FAA-8E5A-FB5A97C85439}">
      <dgm:prSet/>
      <dgm:spPr/>
      <dgm:t>
        <a:bodyPr/>
        <a:lstStyle/>
        <a:p>
          <a:endParaRPr lang="en-US"/>
        </a:p>
      </dgm:t>
    </dgm:pt>
    <dgm:pt modelId="{898106F4-0715-4DB8-BCB7-CA3A8DA156BE}" type="sibTrans" cxnId="{FD2FAF85-3B99-4FAA-8E5A-FB5A97C85439}">
      <dgm:prSet/>
      <dgm:spPr/>
      <dgm:t>
        <a:bodyPr/>
        <a:lstStyle/>
        <a:p>
          <a:endParaRPr lang="en-US"/>
        </a:p>
      </dgm:t>
    </dgm:pt>
    <dgm:pt modelId="{5C141EBB-B513-44A6-A8BE-536E5A7EF91C}">
      <dgm:prSet custT="1"/>
      <dgm:spPr/>
      <dgm:t>
        <a:bodyPr/>
        <a:lstStyle/>
        <a:p>
          <a:r>
            <a:rPr lang="en-US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Reduce and prohibit waste disposal or Waste Management activities that contribute to pollution of air, water, land and marine environment. </a:t>
          </a:r>
          <a:endParaRPr lang="en-US" sz="2400" dirty="0">
            <a:effectLst/>
          </a:endParaRPr>
        </a:p>
      </dgm:t>
    </dgm:pt>
    <dgm:pt modelId="{9268F506-6673-4FD2-A7D3-E3C0F860AB49}" type="parTrans" cxnId="{9C3F9B5A-4BF7-46F9-A710-1029C6737A86}">
      <dgm:prSet/>
      <dgm:spPr/>
      <dgm:t>
        <a:bodyPr/>
        <a:lstStyle/>
        <a:p>
          <a:endParaRPr lang="en-US"/>
        </a:p>
      </dgm:t>
    </dgm:pt>
    <dgm:pt modelId="{CECAA665-0D87-42B0-A7D0-53614A68AA76}" type="sibTrans" cxnId="{9C3F9B5A-4BF7-46F9-A710-1029C6737A86}">
      <dgm:prSet/>
      <dgm:spPr/>
      <dgm:t>
        <a:bodyPr/>
        <a:lstStyle/>
        <a:p>
          <a:endParaRPr lang="en-US"/>
        </a:p>
      </dgm:t>
    </dgm:pt>
    <dgm:pt modelId="{518E7621-DC02-4303-8042-96815FF70F37}" type="pres">
      <dgm:prSet presAssocID="{3A0A5F85-B21B-4585-B6A1-60142984B4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F22E03-7F9C-432F-8F84-40B87EEAB202}" type="pres">
      <dgm:prSet presAssocID="{1CDD10D6-94E3-44D6-B494-967DB52E2191}" presName="composite" presStyleCnt="0"/>
      <dgm:spPr/>
    </dgm:pt>
    <dgm:pt modelId="{3FA16F7C-100A-4AB7-9765-8DBE0DFD3B54}" type="pres">
      <dgm:prSet presAssocID="{1CDD10D6-94E3-44D6-B494-967DB52E2191}" presName="parentText" presStyleLbl="alignNode1" presStyleIdx="0" presStyleCnt="3" custLinFactNeighborX="2556" custLinFactNeighborY="-626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2C9B1B-97CE-4069-8B3B-705F2124E013}" type="pres">
      <dgm:prSet presAssocID="{1CDD10D6-94E3-44D6-B494-967DB52E2191}" presName="descendantText" presStyleLbl="alignAcc1" presStyleIdx="0" presStyleCnt="3" custLinFactNeighborX="0" custLinFactNeighborY="4130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  <dgm:pt modelId="{01ED150B-719F-4BA0-AD05-1EEA2EAE0A99}" type="pres">
      <dgm:prSet presAssocID="{482D51C1-AF61-4C91-AF72-DD2461028EC4}" presName="sp" presStyleCnt="0"/>
      <dgm:spPr/>
    </dgm:pt>
    <dgm:pt modelId="{E4D4BE9D-DC93-4C8E-9AAD-833131990E81}" type="pres">
      <dgm:prSet presAssocID="{839E3B44-8861-42DA-8B63-DCB814ABFF83}" presName="composite" presStyleCnt="0"/>
      <dgm:spPr/>
    </dgm:pt>
    <dgm:pt modelId="{FA24E4B1-768C-461A-899A-E8DE6321B771}" type="pres">
      <dgm:prSet presAssocID="{839E3B44-8861-42DA-8B63-DCB814ABFF8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B8F2D8-60A6-428E-A689-D6B43BD5FB23}" type="pres">
      <dgm:prSet presAssocID="{839E3B44-8861-42DA-8B63-DCB814ABFF83}" presName="descendantText" presStyleLbl="alignAcc1" presStyleIdx="1" presStyleCnt="3" custScaleX="105854" custScaleY="188191" custLinFactNeighborX="-620" custLinFactNeighborY="12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5470F4-ACAC-439A-B52A-7301F3A14010}" type="pres">
      <dgm:prSet presAssocID="{A150F516-293C-4E36-8B63-C0A7CF9A8177}" presName="sp" presStyleCnt="0"/>
      <dgm:spPr/>
    </dgm:pt>
    <dgm:pt modelId="{546E5ECD-ECAF-47EC-A3B0-9DD045E66E1E}" type="pres">
      <dgm:prSet presAssocID="{C28FCAEE-4B44-4CBF-B395-44B98E933530}" presName="composite" presStyleCnt="0"/>
      <dgm:spPr/>
    </dgm:pt>
    <dgm:pt modelId="{DBD54C8F-4333-44EF-AD9D-4DAAED9D0CA1}" type="pres">
      <dgm:prSet presAssocID="{C28FCAEE-4B44-4CBF-B395-44B98E933530}" presName="parentText" presStyleLbl="alignNode1" presStyleIdx="2" presStyleCnt="3" custLinFactNeighborX="-7621" custLinFactNeighborY="-13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BE63F-594D-494D-B30A-9FAC084839D0}" type="pres">
      <dgm:prSet presAssocID="{C28FCAEE-4B44-4CBF-B395-44B98E933530}" presName="descendantText" presStyleLbl="alignAcc1" presStyleIdx="2" presStyleCnt="3" custScaleY="158933" custLinFactNeighborY="27921">
        <dgm:presLayoutVars>
          <dgm:bulletEnabled val="1"/>
        </dgm:presLayoutVars>
      </dgm:prSet>
      <dgm:spPr>
        <a:prstGeom prst="round2SameRect">
          <a:avLst/>
        </a:prstGeom>
      </dgm:spPr>
      <dgm:t>
        <a:bodyPr/>
        <a:lstStyle/>
        <a:p>
          <a:endParaRPr lang="en-US"/>
        </a:p>
      </dgm:t>
    </dgm:pt>
  </dgm:ptLst>
  <dgm:cxnLst>
    <dgm:cxn modelId="{4DDA6BDC-A7AD-4098-817A-BF8A3FAEB199}" srcId="{3A0A5F85-B21B-4585-B6A1-60142984B41B}" destId="{839E3B44-8861-42DA-8B63-DCB814ABFF83}" srcOrd="1" destOrd="0" parTransId="{6507A23E-8AC1-4805-B3E8-A523787E9562}" sibTransId="{A150F516-293C-4E36-8B63-C0A7CF9A8177}"/>
    <dgm:cxn modelId="{05B47A17-94CE-449A-ADB0-41FD11DD362A}" type="presOf" srcId="{839E3B44-8861-42DA-8B63-DCB814ABFF83}" destId="{FA24E4B1-768C-461A-899A-E8DE6321B771}" srcOrd="0" destOrd="0" presId="urn:microsoft.com/office/officeart/2005/8/layout/chevron2"/>
    <dgm:cxn modelId="{76569B00-986A-43D7-81B9-0D0A00E517F5}" type="presOf" srcId="{3A0A5F85-B21B-4585-B6A1-60142984B41B}" destId="{518E7621-DC02-4303-8042-96815FF70F37}" srcOrd="0" destOrd="0" presId="urn:microsoft.com/office/officeart/2005/8/layout/chevron2"/>
    <dgm:cxn modelId="{E0C140A2-3337-4AB4-8F66-4EE4B8EF62DA}" srcId="{1CDD10D6-94E3-44D6-B494-967DB52E2191}" destId="{BE983BF6-67B1-4F47-B6F9-6DF1CF191F09}" srcOrd="0" destOrd="0" parTransId="{5450157B-7311-45F0-8E78-9E0B31B940B4}" sibTransId="{E160FB5A-2D3C-40AC-B3D2-BFBA5E9C5872}"/>
    <dgm:cxn modelId="{EB319E16-325F-40BD-BE62-CB441E62CB5B}" type="presOf" srcId="{3EDE3531-F79D-4555-A5ED-4F1FF418FA8B}" destId="{FCB8F2D8-60A6-428E-A689-D6B43BD5FB23}" srcOrd="0" destOrd="0" presId="urn:microsoft.com/office/officeart/2005/8/layout/chevron2"/>
    <dgm:cxn modelId="{E3BBD91C-7240-4D4C-BCC2-90DDB1413D99}" type="presOf" srcId="{1CDD10D6-94E3-44D6-B494-967DB52E2191}" destId="{3FA16F7C-100A-4AB7-9765-8DBE0DFD3B54}" srcOrd="0" destOrd="0" presId="urn:microsoft.com/office/officeart/2005/8/layout/chevron2"/>
    <dgm:cxn modelId="{B4BB71E9-1111-4F66-9738-F40E4A1B44AE}" type="presOf" srcId="{581361BB-B7C2-4B7F-A1A4-EDF947B6D8AE}" destId="{91EBE63F-594D-494D-B30A-9FAC084839D0}" srcOrd="0" destOrd="4" presId="urn:microsoft.com/office/officeart/2005/8/layout/chevron2"/>
    <dgm:cxn modelId="{6FE74DD6-3681-43CD-BFB1-FA56787DCD30}" type="presOf" srcId="{C28FCAEE-4B44-4CBF-B395-44B98E933530}" destId="{DBD54C8F-4333-44EF-AD9D-4DAAED9D0CA1}" srcOrd="0" destOrd="0" presId="urn:microsoft.com/office/officeart/2005/8/layout/chevron2"/>
    <dgm:cxn modelId="{8594A1FD-4B15-48AA-8185-FCB4F32AFCDA}" srcId="{839E3B44-8861-42DA-8B63-DCB814ABFF83}" destId="{3EDE3531-F79D-4555-A5ED-4F1FF418FA8B}" srcOrd="0" destOrd="0" parTransId="{9FB84D68-65AF-4A2C-AEB7-781B8A60E1FF}" sibTransId="{F98FF83A-AE91-406D-8AF6-C5F36187526E}"/>
    <dgm:cxn modelId="{B0233B8D-5364-429C-BEDB-61BDF1A9A22C}" srcId="{C28FCAEE-4B44-4CBF-B395-44B98E933530}" destId="{581361BB-B7C2-4B7F-A1A4-EDF947B6D8AE}" srcOrd="4" destOrd="0" parTransId="{D3BBBD34-9A28-45CB-90B6-A26BA8C2B1D6}" sibTransId="{7C5202DD-3866-4572-BFD9-38D7C659C8CB}"/>
    <dgm:cxn modelId="{60C519D1-B477-46E4-8C7B-2EFC6E14C235}" type="presOf" srcId="{DB368B8D-D96A-4D13-98E6-93520A91AEB6}" destId="{91EBE63F-594D-494D-B30A-9FAC084839D0}" srcOrd="0" destOrd="2" presId="urn:microsoft.com/office/officeart/2005/8/layout/chevron2"/>
    <dgm:cxn modelId="{8926F405-587C-4E12-A1C9-7884BE2C5AD0}" type="presOf" srcId="{B77D2EDC-B8F6-4787-B5C5-CFB548A2C67C}" destId="{FCB8F2D8-60A6-428E-A689-D6B43BD5FB23}" srcOrd="0" destOrd="1" presId="urn:microsoft.com/office/officeart/2005/8/layout/chevron2"/>
    <dgm:cxn modelId="{48E3D0A3-ED7B-43F7-8736-B47542BFA221}" type="presOf" srcId="{1258D170-1B07-4319-A9E5-5C0057A1063D}" destId="{91EBE63F-594D-494D-B30A-9FAC084839D0}" srcOrd="0" destOrd="1" presId="urn:microsoft.com/office/officeart/2005/8/layout/chevron2"/>
    <dgm:cxn modelId="{C0D3B9DF-1ABC-4EDD-9522-A423BB44D61B}" srcId="{C28FCAEE-4B44-4CBF-B395-44B98E933530}" destId="{DB368B8D-D96A-4D13-98E6-93520A91AEB6}" srcOrd="2" destOrd="0" parTransId="{2C5626A6-2B07-4511-96B3-8ABF7714F7C0}" sibTransId="{0E93D09E-B703-46F5-B63F-7731C8D0D158}"/>
    <dgm:cxn modelId="{C194B588-3518-41E4-ACC6-4B2FBC84283F}" srcId="{3A0A5F85-B21B-4585-B6A1-60142984B41B}" destId="{C28FCAEE-4B44-4CBF-B395-44B98E933530}" srcOrd="2" destOrd="0" parTransId="{A904F988-8441-4329-978A-A1F8C05D8B3F}" sibTransId="{FA98D69C-E668-4CE0-A126-68C2FC6CE1F5}"/>
    <dgm:cxn modelId="{6B323138-CC94-412A-BD6B-27578BE82DB0}" srcId="{3A0A5F85-B21B-4585-B6A1-60142984B41B}" destId="{1CDD10D6-94E3-44D6-B494-967DB52E2191}" srcOrd="0" destOrd="0" parTransId="{9FCA12E6-BA07-42D4-83AE-5D80D8490C59}" sibTransId="{482D51C1-AF61-4C91-AF72-DD2461028EC4}"/>
    <dgm:cxn modelId="{CA88102A-634C-4E9D-AB69-76FAED438D3B}" srcId="{C28FCAEE-4B44-4CBF-B395-44B98E933530}" destId="{CC9A5C92-55AD-4AA4-A948-4BFD4D93E55C}" srcOrd="0" destOrd="0" parTransId="{487B40FE-8AC1-4B95-8073-F8348CC3C13F}" sibTransId="{C02F75E3-4A8B-4F00-B0DD-3908D8D6A7CA}"/>
    <dgm:cxn modelId="{98979E78-520C-4B59-89A0-A5D8A683A217}" type="presOf" srcId="{BE983BF6-67B1-4F47-B6F9-6DF1CF191F09}" destId="{492C9B1B-97CE-4069-8B3B-705F2124E013}" srcOrd="0" destOrd="0" presId="urn:microsoft.com/office/officeart/2005/8/layout/chevron2"/>
    <dgm:cxn modelId="{3D3D6AB1-B7D9-4694-B9C1-D6E73918256D}" type="presOf" srcId="{30BFB8BD-7910-48C1-ABFA-256B16E61F18}" destId="{492C9B1B-97CE-4069-8B3B-705F2124E013}" srcOrd="0" destOrd="1" presId="urn:microsoft.com/office/officeart/2005/8/layout/chevron2"/>
    <dgm:cxn modelId="{2A0BFAD0-5407-4DCE-B24C-EB93FE27E98C}" type="presOf" srcId="{5C141EBB-B513-44A6-A8BE-536E5A7EF91C}" destId="{FCB8F2D8-60A6-428E-A689-D6B43BD5FB23}" srcOrd="0" destOrd="2" presId="urn:microsoft.com/office/officeart/2005/8/layout/chevron2"/>
    <dgm:cxn modelId="{B6488837-782F-458B-AB4E-7FADF86564E3}" srcId="{C28FCAEE-4B44-4CBF-B395-44B98E933530}" destId="{1258D170-1B07-4319-A9E5-5C0057A1063D}" srcOrd="1" destOrd="0" parTransId="{793A34A6-692F-413B-97CB-0207A7B729AF}" sibTransId="{B8E12974-A89C-4213-88A0-35ECFAE82068}"/>
    <dgm:cxn modelId="{EAC77FF8-EADE-479C-9468-59E7C982742D}" type="presOf" srcId="{2DAF0828-5499-413E-87AD-7E542ABBE416}" destId="{91EBE63F-594D-494D-B30A-9FAC084839D0}" srcOrd="0" destOrd="3" presId="urn:microsoft.com/office/officeart/2005/8/layout/chevron2"/>
    <dgm:cxn modelId="{FD2FAF85-3B99-4FAA-8E5A-FB5A97C85439}" srcId="{839E3B44-8861-42DA-8B63-DCB814ABFF83}" destId="{B77D2EDC-B8F6-4787-B5C5-CFB548A2C67C}" srcOrd="1" destOrd="0" parTransId="{33F2AD42-5226-4F16-ABB7-C5B298B0C020}" sibTransId="{898106F4-0715-4DB8-BCB7-CA3A8DA156BE}"/>
    <dgm:cxn modelId="{BA3F7DD6-9FDB-4ABE-8DEC-06E860A34246}" srcId="{C28FCAEE-4B44-4CBF-B395-44B98E933530}" destId="{2DAF0828-5499-413E-87AD-7E542ABBE416}" srcOrd="3" destOrd="0" parTransId="{35DD8E26-EC1D-4E38-8847-51A2BF1DFA20}" sibTransId="{7BADAB9B-0D88-4C61-A2BF-285B47C8DB74}"/>
    <dgm:cxn modelId="{843888CD-0692-4EB4-910D-AF28416F850F}" srcId="{1CDD10D6-94E3-44D6-B494-967DB52E2191}" destId="{30BFB8BD-7910-48C1-ABFA-256B16E61F18}" srcOrd="1" destOrd="0" parTransId="{B385B0F9-D970-4BDD-A9D6-3A1C94E800EA}" sibTransId="{72F8D9B8-1AE3-447D-B434-C952B08F4CE3}"/>
    <dgm:cxn modelId="{9C3F9B5A-4BF7-46F9-A710-1029C6737A86}" srcId="{839E3B44-8861-42DA-8B63-DCB814ABFF83}" destId="{5C141EBB-B513-44A6-A8BE-536E5A7EF91C}" srcOrd="2" destOrd="0" parTransId="{9268F506-6673-4FD2-A7D3-E3C0F860AB49}" sibTransId="{CECAA665-0D87-42B0-A7D0-53614A68AA76}"/>
    <dgm:cxn modelId="{E74FB78C-6B61-4701-A4AB-6198C1CB01B2}" type="presOf" srcId="{CC9A5C92-55AD-4AA4-A948-4BFD4D93E55C}" destId="{91EBE63F-594D-494D-B30A-9FAC084839D0}" srcOrd="0" destOrd="0" presId="urn:microsoft.com/office/officeart/2005/8/layout/chevron2"/>
    <dgm:cxn modelId="{7EDFC877-9539-4D0C-93ED-8C9A08E56D51}" type="presParOf" srcId="{518E7621-DC02-4303-8042-96815FF70F37}" destId="{7DF22E03-7F9C-432F-8F84-40B87EEAB202}" srcOrd="0" destOrd="0" presId="urn:microsoft.com/office/officeart/2005/8/layout/chevron2"/>
    <dgm:cxn modelId="{F5A079A2-28CA-462A-803C-A313C4140D73}" type="presParOf" srcId="{7DF22E03-7F9C-432F-8F84-40B87EEAB202}" destId="{3FA16F7C-100A-4AB7-9765-8DBE0DFD3B54}" srcOrd="0" destOrd="0" presId="urn:microsoft.com/office/officeart/2005/8/layout/chevron2"/>
    <dgm:cxn modelId="{3E88E0D2-68DA-4CF4-997A-197D07BA4286}" type="presParOf" srcId="{7DF22E03-7F9C-432F-8F84-40B87EEAB202}" destId="{492C9B1B-97CE-4069-8B3B-705F2124E013}" srcOrd="1" destOrd="0" presId="urn:microsoft.com/office/officeart/2005/8/layout/chevron2"/>
    <dgm:cxn modelId="{2B191FD2-F284-4D0F-9479-CF3811E64AFE}" type="presParOf" srcId="{518E7621-DC02-4303-8042-96815FF70F37}" destId="{01ED150B-719F-4BA0-AD05-1EEA2EAE0A99}" srcOrd="1" destOrd="0" presId="urn:microsoft.com/office/officeart/2005/8/layout/chevron2"/>
    <dgm:cxn modelId="{83396088-1E99-414E-B9E7-BDE6BFDD10C0}" type="presParOf" srcId="{518E7621-DC02-4303-8042-96815FF70F37}" destId="{E4D4BE9D-DC93-4C8E-9AAD-833131990E81}" srcOrd="2" destOrd="0" presId="urn:microsoft.com/office/officeart/2005/8/layout/chevron2"/>
    <dgm:cxn modelId="{C97BF7A4-3970-496F-B86F-116B73A952D0}" type="presParOf" srcId="{E4D4BE9D-DC93-4C8E-9AAD-833131990E81}" destId="{FA24E4B1-768C-461A-899A-E8DE6321B771}" srcOrd="0" destOrd="0" presId="urn:microsoft.com/office/officeart/2005/8/layout/chevron2"/>
    <dgm:cxn modelId="{42EC1FEC-0B1F-4C82-B766-D0D8A9A62FAE}" type="presParOf" srcId="{E4D4BE9D-DC93-4C8E-9AAD-833131990E81}" destId="{FCB8F2D8-60A6-428E-A689-D6B43BD5FB23}" srcOrd="1" destOrd="0" presId="urn:microsoft.com/office/officeart/2005/8/layout/chevron2"/>
    <dgm:cxn modelId="{8755D348-E3D2-4D43-A324-A6FA9FEF762B}" type="presParOf" srcId="{518E7621-DC02-4303-8042-96815FF70F37}" destId="{DF5470F4-ACAC-439A-B52A-7301F3A14010}" srcOrd="3" destOrd="0" presId="urn:microsoft.com/office/officeart/2005/8/layout/chevron2"/>
    <dgm:cxn modelId="{AFD2B274-09AD-4E39-BEFF-3BA69F17F4A6}" type="presParOf" srcId="{518E7621-DC02-4303-8042-96815FF70F37}" destId="{546E5ECD-ECAF-47EC-A3B0-9DD045E66E1E}" srcOrd="4" destOrd="0" presId="urn:microsoft.com/office/officeart/2005/8/layout/chevron2"/>
    <dgm:cxn modelId="{6B800948-70E0-4C12-BE51-2AC91280A2CB}" type="presParOf" srcId="{546E5ECD-ECAF-47EC-A3B0-9DD045E66E1E}" destId="{DBD54C8F-4333-44EF-AD9D-4DAAED9D0CA1}" srcOrd="0" destOrd="0" presId="urn:microsoft.com/office/officeart/2005/8/layout/chevron2"/>
    <dgm:cxn modelId="{17DD2667-786E-48E4-A098-F997A91940B1}" type="presParOf" srcId="{546E5ECD-ECAF-47EC-A3B0-9DD045E66E1E}" destId="{91EBE63F-594D-494D-B30A-9FAC084839D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11E03-9FFF-4B88-98FE-E232394C8C14}" type="datetimeFigureOut">
              <a:rPr lang="en-US" smtClean="0"/>
              <a:t>8/28/2023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78D25D-FF04-48C3-BBF9-247D9CE87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43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78D25D-FF04-48C3-BBF9-247D9CE874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84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D72C-0BFE-4BFB-A91B-F43C52FE21E5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4861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xmlns="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19278-3AD5-45E5-8BED-257A0C149E67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29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AD1D-6F17-4E74-8616-93944D1CAB8A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204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D6720-6F23-4AE1-B9DC-BEE46FDEB270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defTabSz="914400"/>
            <a:r>
              <a:rPr lang="en-US" sz="8000" dirty="0">
                <a:solidFill>
                  <a:prstClr val="white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defTabSz="914400"/>
            <a:r>
              <a:rPr lang="en-US" sz="8000" dirty="0">
                <a:solidFill>
                  <a:prstClr val="white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404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BA923-7CBA-4142-A4BC-CB6E8CDD7E5B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0104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A6979-DBB9-4E3F-9A1A-4E9F2BFB0FD6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810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xmlns="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xmlns="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xmlns="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28E72-671D-4E28-B178-1145D6F58E81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3936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7B41A-D6CC-440A-8816-73AF167CDC63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83752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542E9-E72E-4DD9-BEB8-F1D97878D847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91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BD27A-19BD-413B-BB22-FB6E540A75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71C4A-1A1F-485A-B275-942EA068A9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345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06B8B-BF5C-4216-BDA1-7F4F3F27E4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233AA-9B14-4CF0-9AB8-D28DFDAA2B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70FA6-99F4-42D0-9A09-A348B07FC22E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1904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FF2BE-51DC-449B-B6E7-1C12D5C23E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0780E-B52F-41F7-A079-88752E9BA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9175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8F616-63D2-40A2-99FC-546326BD65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D74C4-2DA8-4887-B789-5A93D43DB57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306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6836A-E309-459B-8387-90513C9AD4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6DE1-5038-4D32-8EDC-09EC2173ED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4331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BAB3B-ED49-4044-B640-8E8CD941A36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62A44-E735-4C60-8D84-207D457DE9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9135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9E816-4243-4013-AA4C-AFBA901577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2B1F2-FE63-48A6-928C-2EA2AA0ABF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53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E7CCE-12D2-4370-8D87-C7BCEB2BCEE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AE538-21DC-43A8-B8CD-555A4C84777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8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F11A0-453B-45F1-977B-409B30BD9D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1F106-0540-4738-BE3E-1F026BCBB5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0849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91233-2951-4AA4-A7E7-45EAA49A17E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1C609-9C92-473C-8004-3A51C08778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53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64DEA-9921-49D5-BD47-168CFC7F2F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382A8-3CC1-46F2-8E80-9DDA6BB573C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8287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6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652E-2CDF-485A-9A02-EF6D63B41DF4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43329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4397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83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7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45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303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950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3836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48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3279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057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960-4C61-4E20-9A98-F6523889FD79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222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922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5292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87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48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8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xmlns="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xmlns="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4AD5-2B62-4760-9C25-722D6B649665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6876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13BE6-D009-4D13-A2C4-B15EF54F9D38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577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7D130-63DF-4EFE-97C9-37C818DA14F3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9887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3A7B1-38BB-4A83-9BAE-8CD757C30788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124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xmlns="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2E80-41B7-4AF1-9BB4-DA0D4B6B3294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1668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914400"/>
            <a:fld id="{FE48D1DE-42A2-49B1-8F30-4567835FC092}" type="datetime1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914400"/>
              <a:t>8/28/2023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914400"/>
            <a:r>
              <a:rPr lang="en-US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t>RAISING AWARENESS ON PROPER WASTE SEGREGATION - KENYA        CYNTHIA SAKAMI</a:t>
            </a:r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defTabSz="914400"/>
            <a:fld id="{3A98EE3D-8CD1-4C3F-BD1C-C98C9596463C}" type="slidenum">
              <a:rPr lang="en-US" smtClean="0">
                <a:solidFill>
                  <a:prstClr val="white">
                    <a:lumMod val="95000"/>
                  </a:prst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rPr>
              <a:pPr defTabSz="914400"/>
              <a:t>‹#›</a:t>
            </a:fld>
            <a:endParaRPr lang="en-US" dirty="0">
              <a:solidFill>
                <a:prstClr val="white">
                  <a:lumMod val="95000"/>
                </a:prstClr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7814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</p:sldLayoutIdLst>
  <p:hf sldNum="0" hd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CEB4507B-123A-4A42-8CB9-24ED317CA1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8/28/2023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defTabSz="914400">
              <a:defRPr/>
            </a:pPr>
            <a:fld id="{8902CF43-158D-43FE-B370-FC5883B81BC2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9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77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5" Type="http://schemas.openxmlformats.org/officeDocument/2006/relationships/hyperlink" Target="http://www.nema.go.ke/" TargetMode="External"/><Relationship Id="rId4" Type="http://schemas.openxmlformats.org/officeDocument/2006/relationships/hyperlink" Target="mailto:dgnema@nema.go.ke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hyperlink" Target="http://www.nema.go.ke/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074769" cy="2055446"/>
          </a:xfrm>
        </p:spPr>
        <p:txBody>
          <a:bodyPr/>
          <a:lstStyle/>
          <a:p>
            <a:pPr algn="ctr"/>
            <a:r>
              <a:rPr lang="en-US" sz="4000" b="1" i="1" dirty="0" smtClean="0">
                <a:latin typeface="Footlight MT Light" panose="0204060206030A020304" pitchFamily="18" charset="0"/>
              </a:rPr>
              <a:t>HIGHLIGHTS ON WASTE MANAGEMENT</a:t>
            </a:r>
            <a:endParaRPr lang="en-US" sz="4000" b="1" i="1" dirty="0">
              <a:latin typeface="Footlight MT Light" panose="0204060206030A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050833"/>
            <a:ext cx="12192001" cy="1096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latin typeface="Footlight MT Light" panose="0204060206030A020304" pitchFamily="18" charset="0"/>
              </a:rPr>
              <a:t>PATRICIA MUMBI WAMBUA</a:t>
            </a:r>
          </a:p>
          <a:p>
            <a:pPr algn="ctr"/>
            <a:r>
              <a:rPr lang="en-US" b="1" dirty="0" smtClean="0">
                <a:latin typeface="Footlight MT Light" panose="0204060206030A020304" pitchFamily="18" charset="0"/>
              </a:rPr>
              <a:t>PRINCIPAL ENVIRONMENTAL EDUCATION  &amp; AWARENESS OFFICER</a:t>
            </a:r>
          </a:p>
          <a:p>
            <a:pPr algn="ctr"/>
            <a:r>
              <a:rPr lang="en-US" dirty="0" smtClean="0">
                <a:latin typeface="Footlight MT Light" panose="0204060206030A020304" pitchFamily="18" charset="0"/>
              </a:rPr>
              <a:t>NEMA –KENYA HEADQUARTERS -NAIROBI	</a:t>
            </a:r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75" y="0"/>
            <a:ext cx="1931894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736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90" y="1"/>
            <a:ext cx="5331925" cy="65649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Footlight MT Light" panose="0204060206030A020304" pitchFamily="18" charset="0"/>
              </a:rPr>
              <a:t>ROLE OF COUNTIES CONTD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891" y="1"/>
            <a:ext cx="7065109" cy="572452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-1" y="890954"/>
            <a:ext cx="4884615" cy="4833571"/>
          </a:xfrm>
        </p:spPr>
        <p:txBody>
          <a:bodyPr>
            <a:no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>
                <a:latin typeface="Footlight MT Light" panose="0204060206030A020304" pitchFamily="18" charset="0"/>
              </a:rPr>
              <a:t>Prepare and submit to county assembly for approval the Integrated CWMP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Footlight MT Light" panose="0204060206030A020304" pitchFamily="18" charset="0"/>
              </a:rPr>
              <a:t>Include ICWMP into county development plan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Footlight MT Light" panose="0204060206030A020304" pitchFamily="18" charset="0"/>
              </a:rPr>
              <a:t>CEC </a:t>
            </a:r>
            <a:r>
              <a:rPr lang="en-US" sz="2800" dirty="0" err="1" smtClean="0">
                <a:latin typeface="Footlight MT Light" panose="0204060206030A020304" pitchFamily="18" charset="0"/>
              </a:rPr>
              <a:t>envt</a:t>
            </a:r>
            <a:r>
              <a:rPr lang="en-US" sz="2800" dirty="0" smtClean="0">
                <a:latin typeface="Footlight MT Light" panose="0204060206030A020304" pitchFamily="18" charset="0"/>
              </a:rPr>
              <a:t>, in each county shall develop  a framework for inter-county co-operation on waste management</a:t>
            </a:r>
          </a:p>
          <a:p>
            <a:pPr marL="285750" indent="-285750">
              <a:buFontTx/>
              <a:buChar char="-"/>
            </a:pPr>
            <a:r>
              <a:rPr lang="en-US" sz="2800" dirty="0" smtClean="0">
                <a:latin typeface="Footlight MT Light" panose="0204060206030A020304" pitchFamily="18" charset="0"/>
              </a:rPr>
              <a:t>Est Material Recovery </a:t>
            </a:r>
            <a:r>
              <a:rPr lang="en-US" sz="2800" dirty="0" err="1" smtClean="0">
                <a:latin typeface="Footlight MT Light" panose="0204060206030A020304" pitchFamily="18" charset="0"/>
              </a:rPr>
              <a:t>facilty</a:t>
            </a:r>
            <a:r>
              <a:rPr lang="en-US" sz="2800" dirty="0" smtClean="0">
                <a:latin typeface="Footlight MT Light" panose="0204060206030A020304" pitchFamily="18" charset="0"/>
              </a:rPr>
              <a:t>  (MRF) </a:t>
            </a:r>
            <a:r>
              <a:rPr lang="en-US" sz="2800" dirty="0" err="1" smtClean="0">
                <a:latin typeface="Footlight MT Light" panose="0204060206030A020304" pitchFamily="18" charset="0"/>
              </a:rPr>
              <a:t>licenced</a:t>
            </a:r>
            <a:r>
              <a:rPr lang="en-US" sz="2800" dirty="0" smtClean="0">
                <a:latin typeface="Footlight MT Light" panose="0204060206030A020304" pitchFamily="18" charset="0"/>
              </a:rPr>
              <a:t> by NEMA</a:t>
            </a:r>
          </a:p>
          <a:p>
            <a:pPr marL="285750" indent="-285750">
              <a:buFontTx/>
              <a:buChar char="-"/>
            </a:pPr>
            <a:endParaRPr lang="en-US" sz="2800" dirty="0">
              <a:latin typeface="Footlight MT Light" panose="0204060206030A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8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969" y="1"/>
            <a:ext cx="12106031" cy="765907"/>
          </a:xfrm>
        </p:spPr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ROLE OF NEMA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969" y="554892"/>
            <a:ext cx="12106031" cy="548647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Footlight MT Light" panose="0204060206030A020304" pitchFamily="18" charset="0"/>
              </a:rPr>
              <a:t>Monitor and review s.26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Footlight MT Light" panose="0204060206030A020304" pitchFamily="18" charset="0"/>
              </a:rPr>
              <a:t>Develop regulations prescribing procedure for reporting on compliance; Require entities to </a:t>
            </a:r>
            <a:r>
              <a:rPr lang="en-US" sz="3200" dirty="0" err="1" smtClean="0">
                <a:latin typeface="Footlight MT Light" panose="0204060206030A020304" pitchFamily="18" charset="0"/>
              </a:rPr>
              <a:t>to</a:t>
            </a:r>
            <a:r>
              <a:rPr lang="en-US" sz="3200" dirty="0" smtClean="0">
                <a:latin typeface="Footlight MT Light" panose="0204060206030A020304" pitchFamily="18" charset="0"/>
              </a:rPr>
              <a:t> prepare reports on status of performance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Footlight MT Light" panose="0204060206030A020304" pitchFamily="18" charset="0"/>
              </a:rPr>
              <a:t>Compliance and enforcement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latin typeface="Footlight MT Light" panose="0204060206030A020304" pitchFamily="18" charset="0"/>
              </a:rPr>
              <a:t>Monitor investigate and report PP compliance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>
                <a:latin typeface="Footlight MT Light" panose="0204060206030A020304" pitchFamily="18" charset="0"/>
              </a:rPr>
              <a:t>Monitor and enforce compliance with the Act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latin typeface="Footlight MT Light" panose="0204060206030A020304" pitchFamily="18" charset="0"/>
              </a:rPr>
              <a:t>Receive CWMP from county government S.18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499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8" y="0"/>
            <a:ext cx="12137292" cy="679938"/>
          </a:xfrm>
        </p:spPr>
        <p:txBody>
          <a:bodyPr/>
          <a:lstStyle/>
          <a:p>
            <a:r>
              <a:rPr lang="en-US" dirty="0">
                <a:latin typeface="Footlight MT Light" panose="0204060206030A020304" pitchFamily="18" charset="0"/>
              </a:rPr>
              <a:t>ROLE OF </a:t>
            </a:r>
            <a:r>
              <a:rPr lang="en-US" dirty="0" smtClean="0">
                <a:latin typeface="Footlight MT Light" panose="0204060206030A020304" pitchFamily="18" charset="0"/>
              </a:rPr>
              <a:t>NEMA CONTINUED…………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8" y="742462"/>
            <a:ext cx="12066954" cy="59865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Footlight MT Light" panose="0204060206030A020304" pitchFamily="18" charset="0"/>
              </a:rPr>
              <a:t>Receive annual report from county government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Footlight MT Light" panose="0204060206030A020304" pitchFamily="18" charset="0"/>
              </a:rPr>
              <a:t>Receive 3 year waste management plans from a private entity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Footlight MT Light" panose="0204060206030A020304" pitchFamily="18" charset="0"/>
              </a:rPr>
              <a:t>Maintain records on waste management, allow access to the information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Footlight MT Light" panose="0204060206030A020304" pitchFamily="18" charset="0"/>
              </a:rPr>
              <a:t>Prescribe fees for access information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Footlight MT Light" panose="0204060206030A020304" pitchFamily="18" charset="0"/>
              </a:rPr>
              <a:t>License </a:t>
            </a:r>
            <a:r>
              <a:rPr lang="en-US" sz="3600" dirty="0">
                <a:latin typeface="Footlight MT Light" panose="0204060206030A020304" pitchFamily="18" charset="0"/>
              </a:rPr>
              <a:t>county MRF</a:t>
            </a:r>
          </a:p>
          <a:p>
            <a:endParaRPr lang="en-US" sz="3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313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8" y="0"/>
            <a:ext cx="12137292" cy="765908"/>
          </a:xfrm>
        </p:spPr>
        <p:txBody>
          <a:bodyPr/>
          <a:lstStyle/>
          <a:p>
            <a:r>
              <a:rPr lang="en-US" dirty="0">
                <a:latin typeface="Footlight MT Light" panose="0204060206030A020304" pitchFamily="18" charset="0"/>
              </a:rPr>
              <a:t>ROLE OF NEMA CONTINUED…………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08" y="562708"/>
            <a:ext cx="12059138" cy="547865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Footlight MT Light" panose="0204060206030A020304" pitchFamily="18" charset="0"/>
              </a:rPr>
              <a:t>Issuance of restoration orders to a person who fails to clean up and restore  site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Footlight MT Light" panose="0204060206030A020304" pitchFamily="18" charset="0"/>
              </a:rPr>
              <a:t>Publish model county waste management legislation on a date CS appoints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Footlight MT Light" panose="0204060206030A020304" pitchFamily="18" charset="0"/>
              </a:rPr>
              <a:t>Est a partnership </a:t>
            </a:r>
            <a:r>
              <a:rPr lang="en-US" sz="3200" dirty="0" err="1">
                <a:latin typeface="Footlight MT Light" panose="0204060206030A020304" pitchFamily="18" charset="0"/>
              </a:rPr>
              <a:t>programme</a:t>
            </a:r>
            <a:r>
              <a:rPr lang="en-US" sz="3200" dirty="0">
                <a:latin typeface="Footlight MT Light" panose="0204060206030A020304" pitchFamily="18" charset="0"/>
              </a:rPr>
              <a:t>  with waste  generating industries for continuous education to encourage compliance s.29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Footlight MT Light" panose="0204060206030A020304" pitchFamily="18" charset="0"/>
              </a:rPr>
              <a:t>List of private entitles required to prepare waste management plans S.19(2)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2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30031"/>
          </a:xfrm>
        </p:spPr>
        <p:txBody>
          <a:bodyPr/>
          <a:lstStyle/>
          <a:p>
            <a:r>
              <a:rPr lang="en-US" sz="4600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</a:rPr>
              <a:t>CABINET SECRETARY- ENVIRONMENT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23" y="625231"/>
            <a:ext cx="12129477" cy="54161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Within 6 months gazette the category of private sector entities that shall be required to prepare waste management plans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 Gazette National Color Coding system of waste management in consultation with NEMA and county governments S.12(6)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Make regulations effecting the Act 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S.33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Develop regulations for the framework for inter-county co-operation on waste management s. 29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Develop a time table for county </a:t>
            </a:r>
            <a:r>
              <a:rPr lang="en-US" sz="2800" dirty="0" err="1" smtClean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govts</a:t>
            </a: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 to adopt the Act and regulations made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EPR  regulations within  2 years of this Act S.13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266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62" y="1"/>
            <a:ext cx="12059138" cy="734646"/>
          </a:xfrm>
        </p:spPr>
        <p:txBody>
          <a:bodyPr/>
          <a:lstStyle/>
          <a:p>
            <a:r>
              <a:rPr lang="en-US" b="1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9525" dist="25400" dir="14640000" algn="tl" rotWithShape="0">
                    <a:prstClr val="black">
                      <a:alpha val="30000"/>
                    </a:prstClr>
                  </a:outerShdw>
                </a:effectLst>
                <a:latin typeface="Goudy Old Style"/>
              </a:rPr>
              <a:t>CABINET SECRETARY-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609600"/>
            <a:ext cx="12106030" cy="62484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Regulations for the establishment of proper management of MRFs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Incentives s.25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Locally produced and imported sustainable waste management equipment </a:t>
            </a:r>
            <a:r>
              <a:rPr lang="en-US" sz="2800" dirty="0" err="1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nd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 materials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Expand private investments in recycling ad waste management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95000"/>
                  </a:schemeClr>
                </a:solidFill>
                <a:latin typeface="Footlight MT Light" panose="0204060206030A020304" pitchFamily="18" charset="0"/>
              </a:rPr>
              <a:t>With CS, finance prescribe incentives and make regulations for preferential use of recovered and recycled materials over newly manufactured ones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88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7754"/>
          </a:xfrm>
        </p:spPr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ROLE OF THE COUNCIL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54" y="539262"/>
            <a:ext cx="12113846" cy="55021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Est by the CS within 1 year of the Act coming into operation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CS shall second a senior officer from the Ministry to be a Secretary to the Council</a:t>
            </a:r>
          </a:p>
          <a:p>
            <a:pPr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Functions include;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Enhance inclusive inter-governmental relations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Review progress of implementation  of waste management strategy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Recommend to CS the national waste management recycling and recovery targets;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Synchronize the development of waste management sector;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Promote inter county waste management partnership county governments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Recommend to CS incentives to promote sustainable waste management</a:t>
            </a:r>
          </a:p>
          <a:p>
            <a:pPr lvl="1">
              <a:lnSpc>
                <a:spcPct val="120000"/>
              </a:lnSpc>
            </a:pPr>
            <a:r>
              <a:rPr lang="en-US" sz="2600" dirty="0" smtClean="0">
                <a:latin typeface="Footlight MT Light" panose="0204060206030A020304" pitchFamily="18" charset="0"/>
              </a:rPr>
              <a:t>Perform other functions assigned by CS</a:t>
            </a:r>
          </a:p>
          <a:p>
            <a:pPr marL="457200" lvl="1" indent="0">
              <a:lnSpc>
                <a:spcPct val="150000"/>
              </a:lnSpc>
              <a:buNone/>
            </a:pPr>
            <a:endParaRPr lang="en-US" sz="2400" dirty="0">
              <a:latin typeface="Footlight MT Light" panose="0204060206030A020304" pitchFamily="18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206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7" y="0"/>
            <a:ext cx="8596668" cy="1320800"/>
          </a:xfrm>
        </p:spPr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MISC. PROVISIONS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57" y="523631"/>
            <a:ext cx="12093005" cy="55533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Footlight MT Light" panose="0204060206030A020304" pitchFamily="18" charset="0"/>
              </a:rPr>
              <a:t>Integrating waste management into school curricula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Footlight MT Light" panose="0204060206030A020304" pitchFamily="18" charset="0"/>
              </a:rPr>
              <a:t>NECC shall est. a complaints and redress mechanism for this Act</a:t>
            </a:r>
            <a:endParaRPr lang="en-US" sz="2400" dirty="0">
              <a:latin typeface="Footlight MT Light" panose="0204060206030A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Footlight MT Light" panose="0204060206030A020304" pitchFamily="18" charset="0"/>
              </a:rPr>
              <a:t>NET for dispute resolution</a:t>
            </a:r>
            <a:endParaRPr lang="en-US" sz="2400" dirty="0">
              <a:latin typeface="Footlight MT Light" panose="0204060206030A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Footlight MT Light" panose="0204060206030A020304" pitchFamily="18" charset="0"/>
              </a:rPr>
              <a:t>FIRST SCHEDULE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latin typeface="Footlight MT Light" panose="0204060206030A020304" pitchFamily="18" charset="0"/>
              </a:rPr>
              <a:t>Conduct of Business and affairs of the council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>
                <a:latin typeface="Footlight MT Light" panose="0204060206030A020304" pitchFamily="18" charset="0"/>
              </a:rPr>
              <a:t>SECOND SCHEDULE</a:t>
            </a:r>
          </a:p>
          <a:p>
            <a:pPr lvl="2">
              <a:lnSpc>
                <a:spcPct val="150000"/>
              </a:lnSpc>
            </a:pPr>
            <a:r>
              <a:rPr lang="en-US" sz="2400" dirty="0" smtClean="0">
                <a:latin typeface="Footlight MT Light" panose="0204060206030A020304" pitchFamily="18" charset="0"/>
              </a:rPr>
              <a:t>Provisions on Public Participation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914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9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68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05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5231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Footlight MT Light" panose="0204060206030A020304" pitchFamily="18" charset="0"/>
              </a:rPr>
              <a:t>BAN ON PLASTICS (SINGLE-USE PLASTICS)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47077"/>
            <a:ext cx="12137292" cy="631092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Footlight MT Light" panose="0204060206030A020304" pitchFamily="18" charset="0"/>
              </a:rPr>
              <a:t>Kenya banned single-use plastic bags in 2017 – a move that was lauded as groundbreaking.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The </a:t>
            </a:r>
            <a:r>
              <a:rPr lang="en-US" sz="2800" dirty="0">
                <a:latin typeface="Footlight MT Light" panose="0204060206030A020304" pitchFamily="18" charset="0"/>
              </a:rPr>
              <a:t>national environmental authority says 80% of the public have complied with the ban</a:t>
            </a:r>
            <a:r>
              <a:rPr lang="en-US" sz="2800" dirty="0" smtClean="0">
                <a:latin typeface="Footlight MT Light" panose="0204060206030A020304" pitchFamily="18" charset="0"/>
              </a:rPr>
              <a:t>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 </a:t>
            </a:r>
            <a:r>
              <a:rPr lang="en-US" sz="2800" dirty="0">
                <a:latin typeface="Footlight MT Light" panose="0204060206030A020304" pitchFamily="18" charset="0"/>
              </a:rPr>
              <a:t>In 2020, single-use plastics were prohibited in protected areas such as parks and forests</a:t>
            </a:r>
            <a:r>
              <a:rPr lang="en-US" sz="2800" dirty="0" smtClean="0">
                <a:latin typeface="Footlight MT Light" panose="0204060206030A020304" pitchFamily="18" charset="0"/>
              </a:rPr>
              <a:t>.</a:t>
            </a:r>
          </a:p>
          <a:p>
            <a:r>
              <a:rPr lang="en-US" sz="2800" dirty="0">
                <a:latin typeface="Footlight MT Light" panose="0204060206030A020304" pitchFamily="18" charset="0"/>
              </a:rPr>
              <a:t>The Sustainable Waste Management Act, No.31 of 2022, was signed into law on 7</a:t>
            </a:r>
            <a:r>
              <a:rPr lang="en-US" sz="2800" baseline="30000" dirty="0">
                <a:latin typeface="Footlight MT Light" panose="0204060206030A020304" pitchFamily="18" charset="0"/>
              </a:rPr>
              <a:t>th</a:t>
            </a:r>
            <a:r>
              <a:rPr lang="en-US" sz="2800" dirty="0">
                <a:latin typeface="Footlight MT Light" panose="0204060206030A020304" pitchFamily="18" charset="0"/>
              </a:rPr>
              <a:t> July 2022. </a:t>
            </a:r>
            <a:endParaRPr lang="en-US" sz="2800" dirty="0" smtClean="0">
              <a:latin typeface="Footlight MT Light" panose="0204060206030A020304" pitchFamily="18" charset="0"/>
            </a:endParaRP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It </a:t>
            </a:r>
            <a:r>
              <a:rPr lang="en-US" sz="2800" dirty="0">
                <a:latin typeface="Footlight MT Light" panose="0204060206030A020304" pitchFamily="18" charset="0"/>
              </a:rPr>
              <a:t>was developed by the Ministry of Environment and Forestry as a step towards implementation of the Ministry’s National Sustainable Waste Management Policy which came into force in February 2021.</a:t>
            </a:r>
          </a:p>
          <a:p>
            <a:endParaRPr lang="en-US" sz="2800" dirty="0">
              <a:latin typeface="Footlight MT Light" panose="0204060206030A020304" pitchFamily="18" charset="0"/>
            </a:endParaRPr>
          </a:p>
          <a:p>
            <a:endParaRPr lang="en-US" sz="28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072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0"/>
            <a:ext cx="78934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defRPr/>
            </a:pPr>
            <a:r>
              <a:rPr lang="fr-FR" altLang="en-US" sz="2400" dirty="0">
                <a:solidFill>
                  <a:srgbClr val="2E75B6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TO CONTACT US :</a:t>
            </a:r>
            <a:endParaRPr lang="en-US" altLang="en-US" sz="2400" dirty="0">
              <a:solidFill>
                <a:srgbClr val="2E75B6"/>
              </a:solidFill>
              <a:latin typeface="Rockwell" panose="02060603020205020403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defTabSz="914400">
              <a:defRPr/>
            </a:pP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algn="just" defTabSz="914400">
              <a:defRPr/>
            </a:pPr>
            <a:r>
              <a:rPr lang="en-US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Our Headquarters is based at Eland House, Popo Road, off Mombasa Road, South C. We have offices in all counties. </a:t>
            </a:r>
          </a:p>
          <a:p>
            <a:pPr lvl="0" algn="just" defTabSz="914400">
              <a:defRPr/>
            </a:pP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defTabSz="914400">
              <a:defRPr/>
            </a:pP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 </a:t>
            </a: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National </a:t>
            </a:r>
            <a:r>
              <a:rPr lang="fr-FR" altLang="en-US" sz="2400" dirty="0" err="1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Environment</a:t>
            </a: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 Management </a:t>
            </a:r>
            <a:r>
              <a:rPr lang="fr-FR" altLang="en-US" sz="2400" dirty="0" err="1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Authority</a:t>
            </a: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 (NEMA) Kenya,</a:t>
            </a: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P.O Box 67839-00200, NAIROBI.</a:t>
            </a: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Tel :  254-20-2183718, 2101370.</a:t>
            </a: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Mobile : 0724253398, 0723363010, 0735 013046</a:t>
            </a: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Email : </a:t>
            </a:r>
            <a:r>
              <a:rPr lang="fr-FR" altLang="en-US" sz="2400" u="sng" dirty="0">
                <a:solidFill>
                  <a:srgbClr val="0000FF"/>
                </a:solidFill>
                <a:latin typeface="Rockwell" panose="02060603020205020403" pitchFamily="18" charset="0"/>
                <a:cs typeface="Times New Roman" panose="02020603050405020304" pitchFamily="18" charset="0"/>
                <a:hlinkClick r:id="rId4"/>
              </a:rPr>
              <a:t>dgnema@nema.go.ke</a:t>
            </a:r>
            <a:endParaRPr lang="fr-FR" altLang="en-US" sz="2400" u="sng" dirty="0">
              <a:solidFill>
                <a:srgbClr val="0000FF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  <a:p>
            <a:pPr lvl="0" algn="ctr" defTabSz="914400">
              <a:defRPr/>
            </a:pPr>
            <a:r>
              <a:rPr lang="fr-FR" altLang="en-US" sz="2400" dirty="0" err="1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Website</a:t>
            </a:r>
            <a:r>
              <a:rPr lang="fr-FR" altLang="en-US" sz="2400" dirty="0">
                <a:solidFill>
                  <a:srgbClr val="000000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 :  </a:t>
            </a:r>
            <a:r>
              <a:rPr lang="fr-FR" altLang="en-US" sz="2400" u="sng" dirty="0">
                <a:solidFill>
                  <a:srgbClr val="0000FF"/>
                </a:solidFill>
                <a:latin typeface="Rockwell" panose="02060603020205020403" pitchFamily="18" charset="0"/>
                <a:cs typeface="Times New Roman" panose="02020603050405020304" pitchFamily="18" charset="0"/>
                <a:hlinkClick r:id="rId5"/>
              </a:rPr>
              <a:t>www.nema.go.ke</a:t>
            </a:r>
            <a:r>
              <a:rPr lang="fr-FR" altLang="en-US" sz="2400" u="sng" dirty="0">
                <a:solidFill>
                  <a:srgbClr val="0000FF"/>
                </a:solidFill>
                <a:latin typeface="Rockwell" panose="02060603020205020403" pitchFamily="18" charset="0"/>
                <a:cs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Rockwell" panose="020606030202050204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06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1780193" y="58737"/>
            <a:ext cx="9812337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lnSpc>
                <a:spcPct val="250000"/>
              </a:lnSpc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Rockwell" panose="02060603020205020403" pitchFamily="18" charset="0"/>
                <a:hlinkClick r:id="rId2"/>
              </a:rPr>
              <a:t>www.nema.go.ke</a:t>
            </a:r>
            <a:endParaRPr lang="en-US" altLang="en-US" sz="2800" b="1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defTabSz="914400">
              <a:lnSpc>
                <a:spcPct val="250000"/>
              </a:lnSpc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Rockwell" panose="02060603020205020403" pitchFamily="18" charset="0"/>
              </a:rPr>
              <a:t>dgnema@nema.go.ke</a:t>
            </a:r>
          </a:p>
          <a:p>
            <a:pPr defTabSz="914400">
              <a:lnSpc>
                <a:spcPct val="250000"/>
              </a:lnSpc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Rockwell" panose="02060603020205020403" pitchFamily="18" charset="0"/>
              </a:rPr>
              <a:t>@</a:t>
            </a:r>
            <a:r>
              <a:rPr lang="en-US" altLang="en-US" sz="2800" b="1" dirty="0" err="1">
                <a:solidFill>
                  <a:srgbClr val="000000"/>
                </a:solidFill>
                <a:latin typeface="Rockwell" panose="02060603020205020403" pitchFamily="18" charset="0"/>
              </a:rPr>
              <a:t>NemaKenya</a:t>
            </a:r>
            <a:endParaRPr lang="en-US" altLang="en-US" sz="2800" b="1" dirty="0">
              <a:solidFill>
                <a:srgbClr val="000000"/>
              </a:solidFill>
              <a:latin typeface="Rockwell" panose="02060603020205020403" pitchFamily="18" charset="0"/>
            </a:endParaRPr>
          </a:p>
          <a:p>
            <a:pPr defTabSz="914400">
              <a:lnSpc>
                <a:spcPct val="250000"/>
              </a:lnSpc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Rockwell" panose="02060603020205020403" pitchFamily="18" charset="0"/>
              </a:rPr>
              <a:t>National Environment Management Authority-Kenya</a:t>
            </a:r>
          </a:p>
          <a:p>
            <a:pPr defTabSz="914400">
              <a:lnSpc>
                <a:spcPct val="250000"/>
              </a:lnSpc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Rockwell" panose="02060603020205020403" pitchFamily="18" charset="0"/>
              </a:rPr>
              <a:t>NEMA Kenya</a:t>
            </a:r>
          </a:p>
          <a:p>
            <a:pPr defTabSz="914400">
              <a:defRPr/>
            </a:pPr>
            <a:endParaRPr lang="en-US" altLang="en-US" dirty="0">
              <a:solidFill>
                <a:srgbClr val="000000"/>
              </a:solidFill>
            </a:endParaRPr>
          </a:p>
          <a:p>
            <a:pPr defTabSz="914400"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Rockwell" panose="02060603020205020403" pitchFamily="18" charset="0"/>
              </a:rPr>
              <a:t>NEMA Kenya</a:t>
            </a:r>
          </a:p>
        </p:txBody>
      </p:sp>
      <p:pic>
        <p:nvPicPr>
          <p:cNvPr id="2867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3352800"/>
            <a:ext cx="80168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348199"/>
            <a:ext cx="72231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351088"/>
            <a:ext cx="727075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45225"/>
            <a:ext cx="25495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79" name="Group 6"/>
          <p:cNvGrpSpPr>
            <a:grpSpLocks/>
          </p:cNvGrpSpPr>
          <p:nvPr/>
        </p:nvGrpSpPr>
        <p:grpSpPr bwMode="auto">
          <a:xfrm>
            <a:off x="11047413" y="5721350"/>
            <a:ext cx="1144587" cy="1133475"/>
            <a:chOff x="7239000" y="4800600"/>
            <a:chExt cx="1679975" cy="1897744"/>
          </a:xfrm>
        </p:grpSpPr>
        <p:pic>
          <p:nvPicPr>
            <p:cNvPr id="28683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6096000"/>
              <a:ext cx="1679975" cy="602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372"/>
            <a:stretch>
              <a:fillRect/>
            </a:stretch>
          </p:blipFill>
          <p:spPr bwMode="auto">
            <a:xfrm>
              <a:off x="7315200" y="4800600"/>
              <a:ext cx="1447800" cy="1281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246188"/>
            <a:ext cx="828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410075"/>
            <a:ext cx="8175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5340350"/>
            <a:ext cx="731838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8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964"/>
            <a:ext cx="12192000" cy="690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8" y="1674254"/>
            <a:ext cx="4591814" cy="4340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4181475" cy="609600"/>
          </a:xfrm>
        </p:spPr>
        <p:txBody>
          <a:bodyPr>
            <a:normAutofit fontScale="90000"/>
          </a:bodyPr>
          <a:lstStyle/>
          <a:p>
            <a:pPr lvl="0"/>
            <a:r>
              <a:rPr lang="en-US" b="1" smtClean="0">
                <a:latin typeface="Footlight MT Light" panose="0204060206030A020304" pitchFamily="18" charset="0"/>
              </a:rPr>
              <a:t>SUSTAINABLE </a:t>
            </a:r>
            <a:r>
              <a:rPr lang="en-US" b="1" dirty="0" smtClean="0">
                <a:latin typeface="Footlight MT Light" panose="0204060206030A020304" pitchFamily="18" charset="0"/>
              </a:rPr>
              <a:t>WASTE MANAGEMENT ACT,2022</a:t>
            </a:r>
            <a:endParaRPr lang="en-US" dirty="0">
              <a:latin typeface="Footlight MT Light" panose="0204060206030A020304" pitchFamily="18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AFC060DD-E844-45A8-ADC4-DF74E5E8A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000741"/>
              </p:ext>
            </p:extLst>
          </p:nvPr>
        </p:nvGraphicFramePr>
        <p:xfrm>
          <a:off x="3423445" y="0"/>
          <a:ext cx="86591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46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85" y="539262"/>
            <a:ext cx="6721230" cy="6318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8" y="0"/>
            <a:ext cx="12137292" cy="773723"/>
          </a:xfrm>
        </p:spPr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WASTE MANAGEMENT ROLES - DUTIES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" y="609599"/>
            <a:ext cx="5189415" cy="54317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Private Citizen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Private sector entities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Public sector entities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Waste Service providers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County governments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NEMA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CS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Waste Management Council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09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BDC0D7F2-C860-4DFB-AFB1-33664033BA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08" r="21572"/>
          <a:stretch/>
        </p:blipFill>
        <p:spPr>
          <a:xfrm>
            <a:off x="5552049" y="0"/>
            <a:ext cx="6629303" cy="6858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BFAF4BE-2725-4690-AA1A-A3CA116B5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55205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C9A7BA06-6B17-4E44-8CE9-99BD435CB8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4800" dirty="0" smtClean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bg2"/>
                </a:solidFill>
                <a:effectLst/>
                <a:latin typeface="Footlight MT Light" panose="0204060206030A020304" pitchFamily="18" charset="0"/>
                <a:ea typeface="Times New Roman" panose="02020603050405020304" pitchFamily="18" charset="0"/>
                <a:cs typeface="+mn-cs"/>
              </a:rPr>
              <a:t>WASTE MANAGEMENT DUTIES</a:t>
            </a:r>
            <a:endParaRPr lang="en-US" sz="4800" dirty="0">
              <a:solidFill>
                <a:schemeClr val="bg2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089DD2-D961-4525-9DF3-D06E6DBC0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sz="12800" dirty="0">
                <a:solidFill>
                  <a:schemeClr val="bg1"/>
                </a:solidFill>
              </a:rPr>
              <a:t>Private citizens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FADF5E03-B4D7-4C04-B239-7571130393E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56308" y="2768111"/>
            <a:ext cx="4058471" cy="3417535"/>
          </a:xfrm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Segregate waste at source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Dispose waste to only licensed waste providers or at designated collection points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Offence, fine of Kshs 20, 000/= or 6 months or both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xmlns="" id="{50AB670F-B54B-4531-916E-7923A6DA5E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Private sector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xmlns="" id="{80395FBA-8C4C-49CE-AF74-97ACFB8EB0C9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441435" y="2768111"/>
            <a:ext cx="3300984" cy="3686477"/>
          </a:xfrm>
          <a:blipFill>
            <a:blip r:embed="rId4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marL="742950" lvl="1" indent="-28575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Properly segregate waste at source, place properly coded </a:t>
            </a:r>
            <a:r>
              <a:rPr lang="en-US" sz="1600" dirty="0" smtClean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bins/</a:t>
            </a:r>
            <a:r>
              <a:rPr lang="en-US" sz="1600" dirty="0" err="1" smtClean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respetacles</a:t>
            </a:r>
            <a:r>
              <a:rPr lang="en-US" sz="1600" dirty="0" smtClean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 </a:t>
            </a:r>
            <a:r>
              <a:rPr lang="en-US" sz="16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to collect  and handle waste as per the </a:t>
            </a:r>
            <a:r>
              <a:rPr lang="en-US" sz="1600" dirty="0" smtClean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Act. S.12</a:t>
            </a:r>
          </a:p>
          <a:p>
            <a:pPr marL="742950" lvl="1" indent="-28575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5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Prepare a 3-year waste management plan and submit annual monitoring report to </a:t>
            </a:r>
            <a:r>
              <a:rPr lang="en-US" sz="1500" dirty="0" smtClean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NEMA</a:t>
            </a:r>
            <a:endParaRPr lang="en-US" sz="1600" dirty="0">
              <a:ln>
                <a:noFill/>
              </a:ln>
              <a:solidFill>
                <a:prstClr val="black"/>
              </a:solidFill>
              <a:effectLst/>
              <a:latin typeface="Trebuchet MS" panose="020B0603020202020204"/>
            </a:endParaRPr>
          </a:p>
          <a:p>
            <a:pPr marL="742950" lvl="1" indent="-28575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Offence &amp; Penalty </a:t>
            </a:r>
          </a:p>
          <a:p>
            <a:pPr marL="742950" lvl="1" indent="-28575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dirty="0" smtClean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Repeat </a:t>
            </a:r>
            <a:r>
              <a:rPr lang="en-US" sz="16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offence </a:t>
            </a:r>
          </a:p>
          <a:p>
            <a:pPr marL="1143000" lvl="2" indent="-2286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4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0.5% net income registered in the previous tax year</a:t>
            </a:r>
          </a:p>
          <a:p>
            <a:pPr marL="1143000" lvl="2" indent="-22860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4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Kshs. 20, 000/ for officer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F8950E83-2778-4DB6-9C55-57720BD420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Public sector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xmlns="" id="{DE4931B5-265A-4686-9EB0-DEDEDD8336BE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blipFill>
            <a:blip r:embed="rId4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742950" lvl="1" indent="-28575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Properly segregate waste at </a:t>
            </a:r>
            <a:r>
              <a:rPr lang="en-US" sz="1600" dirty="0" smtClean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source</a:t>
            </a:r>
          </a:p>
          <a:p>
            <a:pPr marL="742950" lvl="1" indent="-28575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dirty="0" smtClean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Accounting officer of a public entity shall be responsible for the management of waste generated in the entity</a:t>
            </a:r>
            <a:endParaRPr lang="en-US" sz="1600" dirty="0">
              <a:ln>
                <a:noFill/>
              </a:ln>
              <a:solidFill>
                <a:prstClr val="black"/>
              </a:solidFill>
              <a:effectLst/>
              <a:latin typeface="Trebuchet MS" panose="020B0603020202020204"/>
            </a:endParaRPr>
          </a:p>
          <a:p>
            <a:pPr marL="742950" lvl="1" indent="-285750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en-US" sz="1600" dirty="0">
                <a:ln>
                  <a:noFill/>
                </a:ln>
                <a:solidFill>
                  <a:prstClr val="black"/>
                </a:solidFill>
                <a:effectLst/>
                <a:latin typeface="Trebuchet MS" panose="020B0603020202020204"/>
              </a:rPr>
              <a:t>Offence and Penalty Offence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26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1"/>
            <a:ext cx="12121662" cy="758092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dirty="0" smtClean="0">
                <a:latin typeface="Footlight MT Light" panose="0204060206030A020304" pitchFamily="18" charset="0"/>
              </a:rPr>
              <a:t>WASTE MANAGEMENT DUTIES CONTD.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0" y="758094"/>
            <a:ext cx="4733366" cy="617414"/>
          </a:xfrm>
        </p:spPr>
        <p:txBody>
          <a:bodyPr/>
          <a:lstStyle/>
          <a:p>
            <a:r>
              <a:rPr lang="en-US" dirty="0" smtClean="0">
                <a:latin typeface="Footlight MT Light" panose="0204060206030A020304" pitchFamily="18" charset="0"/>
              </a:rPr>
              <a:t>WASTE SERVICE PROVIDERS –s.21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2"/>
          </p:nvPr>
        </p:nvSpPr>
        <p:spPr>
          <a:xfrm>
            <a:off x="89591" y="1375508"/>
            <a:ext cx="4926162" cy="428283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Footlight MT Light" panose="0204060206030A020304" pitchFamily="18" charset="0"/>
              </a:rPr>
              <a:t>Handle waste as per the Act.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Deliver segregated waste collected to designated and licensed facilities.</a:t>
            </a:r>
          </a:p>
          <a:p>
            <a:r>
              <a:rPr lang="en-US" sz="2800" dirty="0" smtClean="0">
                <a:latin typeface="Footlight MT Light" panose="0204060206030A020304" pitchFamily="18" charset="0"/>
              </a:rPr>
              <a:t>Offence – Kshs. 50, 000/6 months imprisonment</a:t>
            </a:r>
          </a:p>
          <a:p>
            <a:endParaRPr lang="en-US" dirty="0">
              <a:latin typeface="Footlight MT Light" panose="0204060206030A020304" pitchFamily="18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753" y="554893"/>
            <a:ext cx="7176247" cy="510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2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1741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Footlight MT Light" panose="0204060206030A020304" pitchFamily="18" charset="0"/>
              </a:rPr>
              <a:t>WASTE MANAGEMENT DUTIES CONTD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758093"/>
            <a:ext cx="6952070" cy="695570"/>
          </a:xfrm>
        </p:spPr>
        <p:txBody>
          <a:bodyPr/>
          <a:lstStyle/>
          <a:p>
            <a:r>
              <a:rPr lang="en-US" sz="3600" dirty="0" smtClean="0">
                <a:latin typeface="Footlight MT Light" panose="0204060206030A020304" pitchFamily="18" charset="0"/>
              </a:rPr>
              <a:t>Extended Producer Responsibility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1453663"/>
            <a:ext cx="4185623" cy="4587699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Footlight MT Light" panose="0204060206030A020304" pitchFamily="18" charset="0"/>
              </a:rPr>
              <a:t>Every producer shall bear EPR to reduce pollution</a:t>
            </a:r>
          </a:p>
          <a:p>
            <a:r>
              <a:rPr lang="en-US" sz="3200" dirty="0" smtClean="0">
                <a:latin typeface="Footlight MT Light" panose="0204060206030A020304" pitchFamily="18" charset="0"/>
              </a:rPr>
              <a:t>EPR either individually or collectively</a:t>
            </a:r>
            <a:endParaRPr lang="en-US" sz="3200" dirty="0">
              <a:latin typeface="Footlight MT Light" panose="0204060206030A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99445" y="515815"/>
            <a:ext cx="992553" cy="695570"/>
          </a:xfrm>
        </p:spPr>
        <p:txBody>
          <a:bodyPr/>
          <a:lstStyle/>
          <a:p>
            <a:endParaRPr lang="en-US" sz="2800" dirty="0">
              <a:latin typeface="Footlight MT Light" panose="0204060206030A020304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32246" y="1211385"/>
            <a:ext cx="5259754" cy="4829978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3200" dirty="0">
                <a:latin typeface="Footlight MT Light" panose="0204060206030A020304" pitchFamily="18" charset="0"/>
              </a:rPr>
              <a:t>Material recovery facility</a:t>
            </a:r>
          </a:p>
          <a:p>
            <a:endParaRPr lang="en-US" sz="3200" dirty="0">
              <a:latin typeface="Footlight MT Light" panose="0204060206030A020304" pitchFamily="18" charset="0"/>
            </a:endParaRPr>
          </a:p>
          <a:p>
            <a:r>
              <a:rPr lang="en-US" sz="3200" dirty="0" smtClean="0">
                <a:latin typeface="Footlight MT Light" panose="0204060206030A020304" pitchFamily="18" charset="0"/>
              </a:rPr>
              <a:t>Established by each county</a:t>
            </a:r>
          </a:p>
          <a:p>
            <a:r>
              <a:rPr lang="en-US" sz="3200" dirty="0" smtClean="0">
                <a:latin typeface="Footlight MT Light" panose="0204060206030A020304" pitchFamily="18" charset="0"/>
              </a:rPr>
              <a:t>For final sorting, segregation, composting and recycling</a:t>
            </a:r>
            <a:endParaRPr lang="en-US" sz="32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689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31862" cy="547077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Footlight MT Light" panose="0204060206030A020304" pitchFamily="18" charset="0"/>
              </a:rPr>
              <a:t>ROLE OF COUNTIES</a:t>
            </a:r>
            <a:endParaRPr lang="en-US" sz="3600" dirty="0">
              <a:latin typeface="Footlight MT Light" panose="0204060206030A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29" y="0"/>
            <a:ext cx="4760259" cy="5947508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" y="484554"/>
            <a:ext cx="7203716" cy="5592396"/>
          </a:xfrm>
        </p:spPr>
        <p:txBody>
          <a:bodyPr>
            <a:normAutofit fontScale="92500" lnSpcReduction="10000"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3600" dirty="0">
                <a:latin typeface="Footlight MT Light" panose="0204060206030A020304" pitchFamily="18" charset="0"/>
              </a:rPr>
              <a:t>Enact county sustainable waste management legislation within one year  </a:t>
            </a:r>
            <a:endParaRPr lang="en-US" sz="3600" dirty="0" smtClean="0">
              <a:latin typeface="Footlight MT Light" panose="0204060206030A020304" pitchFamily="18" charset="0"/>
            </a:endParaRP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Footlight MT Light" panose="0204060206030A020304" pitchFamily="18" charset="0"/>
              </a:rPr>
              <a:t>Establish waste recovery </a:t>
            </a:r>
            <a:r>
              <a:rPr lang="en-US" sz="3600" dirty="0">
                <a:latin typeface="Footlight MT Light" panose="0204060206030A020304" pitchFamily="18" charset="0"/>
              </a:rPr>
              <a:t>facilities </a:t>
            </a:r>
            <a:r>
              <a:rPr lang="en-US" sz="3600" dirty="0" smtClean="0">
                <a:latin typeface="Footlight MT Light" panose="0204060206030A020304" pitchFamily="18" charset="0"/>
              </a:rPr>
              <a:t>and recycling facilities and sanitary landfills for the disposable of non-recoverable waste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Footlight MT Light" panose="0204060206030A020304" pitchFamily="18" charset="0"/>
              </a:rPr>
              <a:t>Incentivize the collection and separation of waste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3600" dirty="0" smtClean="0">
                <a:latin typeface="Footlight MT Light" panose="0204060206030A020304" pitchFamily="18" charset="0"/>
              </a:rPr>
              <a:t>Plan for waste management facilities in the city expansion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6950"/>
            <a:ext cx="32797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825" y="5724525"/>
            <a:ext cx="11461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9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6101066" cy="539262"/>
          </a:xfrm>
        </p:spPr>
        <p:txBody>
          <a:bodyPr/>
          <a:lstStyle/>
          <a:p>
            <a:r>
              <a:rPr lang="en-US" dirty="0">
                <a:latin typeface="Footlight MT Light" panose="0204060206030A020304" pitchFamily="18" charset="0"/>
              </a:rPr>
              <a:t>ROLE OF COUNTIES</a:t>
            </a:r>
            <a:endParaRPr lang="en-US" dirty="0"/>
          </a:p>
        </p:txBody>
      </p:sp>
      <p:pic>
        <p:nvPicPr>
          <p:cNvPr id="5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806" y="0"/>
            <a:ext cx="6122194" cy="685799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339" y="672123"/>
            <a:ext cx="6030728" cy="6185877"/>
          </a:xfrm>
        </p:spPr>
        <p:txBody>
          <a:bodyPr>
            <a:noAutofit/>
          </a:bodyPr>
          <a:lstStyle/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Footlight MT Light" panose="0204060206030A020304" pitchFamily="18" charset="0"/>
              </a:rPr>
              <a:t>Prepare a county waste management plan and quarterly monitoring reports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Footlight MT Light" panose="0204060206030A020304" pitchFamily="18" charset="0"/>
              </a:rPr>
              <a:t>Submit annual reports to NEMA and county assembly on CWMP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Footlight MT Light" panose="0204060206030A020304" pitchFamily="18" charset="0"/>
              </a:rPr>
              <a:t>Maintain data on waste management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7122229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611</TotalTime>
  <Words>904</Words>
  <Application>Microsoft Office PowerPoint</Application>
  <PresentationFormat>Widescreen</PresentationFormat>
  <Paragraphs>149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5" baseType="lpstr">
      <vt:lpstr>Arial</vt:lpstr>
      <vt:lpstr>Calibri</vt:lpstr>
      <vt:lpstr>Calibri Light</vt:lpstr>
      <vt:lpstr>Footlight MT Light</vt:lpstr>
      <vt:lpstr>Goudy Old Style</vt:lpstr>
      <vt:lpstr>Rockwell</vt:lpstr>
      <vt:lpstr>Times New Roman</vt:lpstr>
      <vt:lpstr>Trebuchet MS</vt:lpstr>
      <vt:lpstr>Wingdings 2</vt:lpstr>
      <vt:lpstr>Wingdings 3</vt:lpstr>
      <vt:lpstr>SlateVTI</vt:lpstr>
      <vt:lpstr>1_Office Theme</vt:lpstr>
      <vt:lpstr>Facet</vt:lpstr>
      <vt:lpstr>HIGHLIGHTS ON WASTE MANAGEMENT</vt:lpstr>
      <vt:lpstr>BAN ON PLASTICS (SINGLE-USE PLASTICS)</vt:lpstr>
      <vt:lpstr>SUSTAINABLE WASTE MANAGEMENT ACT,2022</vt:lpstr>
      <vt:lpstr>WASTE MANAGEMENT ROLES - DUTIES</vt:lpstr>
      <vt:lpstr>WASTE MANAGEMENT DUTIES</vt:lpstr>
      <vt:lpstr> WASTE MANAGEMENT DUTIES CONTD.</vt:lpstr>
      <vt:lpstr>WASTE MANAGEMENT DUTIES CONTD</vt:lpstr>
      <vt:lpstr>ROLE OF COUNTIES</vt:lpstr>
      <vt:lpstr>ROLE OF COUNTIES</vt:lpstr>
      <vt:lpstr>ROLE OF COUNTIES CONTD.</vt:lpstr>
      <vt:lpstr>ROLE OF NEMA</vt:lpstr>
      <vt:lpstr>ROLE OF NEMA CONTINUED…………</vt:lpstr>
      <vt:lpstr>ROLE OF NEMA CONTINUED…………</vt:lpstr>
      <vt:lpstr>CABINET SECRETARY- ENVIRONMENT</vt:lpstr>
      <vt:lpstr>CABINET SECRETARY- ENVIRONMENT</vt:lpstr>
      <vt:lpstr>ROLE OF THE COUNCIL</vt:lpstr>
      <vt:lpstr>MISC. PROVISIONS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THEE SUSTAINABLE WASTE MANAGEMENT ACT, 2022</dc:title>
  <dc:creator>Cynthia J. Sakami</dc:creator>
  <cp:lastModifiedBy>user</cp:lastModifiedBy>
  <cp:revision>45</cp:revision>
  <dcterms:created xsi:type="dcterms:W3CDTF">2022-09-23T11:22:05Z</dcterms:created>
  <dcterms:modified xsi:type="dcterms:W3CDTF">2023-08-28T13:14:05Z</dcterms:modified>
</cp:coreProperties>
</file>